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7" r:id="rId2"/>
    <p:sldId id="258" r:id="rId3"/>
    <p:sldId id="263" r:id="rId4"/>
    <p:sldId id="265" r:id="rId5"/>
    <p:sldId id="264" r:id="rId6"/>
    <p:sldId id="266" r:id="rId7"/>
    <p:sldId id="267" r:id="rId8"/>
    <p:sldId id="268" r:id="rId9"/>
    <p:sldId id="269" r:id="rId10"/>
    <p:sldId id="271" r:id="rId11"/>
    <p:sldId id="272" r:id="rId12"/>
    <p:sldId id="274" r:id="rId13"/>
    <p:sldId id="275" r:id="rId14"/>
    <p:sldId id="276" r:id="rId15"/>
    <p:sldId id="277" r:id="rId16"/>
    <p:sldId id="278" r:id="rId17"/>
    <p:sldId id="279" r:id="rId18"/>
    <p:sldId id="280" r:id="rId19"/>
    <p:sldId id="284" r:id="rId20"/>
    <p:sldId id="283" r:id="rId21"/>
    <p:sldId id="285" r:id="rId22"/>
    <p:sldId id="286" r:id="rId23"/>
    <p:sldId id="287" r:id="rId24"/>
    <p:sldId id="288" r:id="rId25"/>
    <p:sldId id="289" r:id="rId26"/>
    <p:sldId id="290" r:id="rId27"/>
    <p:sldId id="259" r:id="rId28"/>
    <p:sldId id="261" r:id="rId29"/>
  </p:sldIdLst>
  <p:sldSz cx="9144000" cy="6858000" type="screen4x3"/>
  <p:notesSz cx="6858000" cy="9144000"/>
  <p:defaultTextStyle>
    <a:defPPr>
      <a:defRPr lang="ro-R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Stil mediu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69" d="100"/>
          <a:sy n="69" d="100"/>
        </p:scale>
        <p:origin x="-1416" y="-90"/>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zitiv titlu">
    <p:spTree>
      <p:nvGrpSpPr>
        <p:cNvPr id="1" name=""/>
        <p:cNvGrpSpPr/>
        <p:nvPr/>
      </p:nvGrpSpPr>
      <p:grpSpPr>
        <a:xfrm>
          <a:off x="0" y="0"/>
          <a:ext cx="0" cy="0"/>
          <a:chOff x="0" y="0"/>
          <a:chExt cx="0" cy="0"/>
        </a:xfrm>
      </p:grpSpPr>
      <p:sp>
        <p:nvSpPr>
          <p:cNvPr id="2" name="Title 1"/>
          <p:cNvSpPr>
            <a:spLocks noGrp="1"/>
          </p:cNvSpPr>
          <p:nvPr>
            <p:ph type="ctrTitle"/>
          </p:nvPr>
        </p:nvSpPr>
        <p:spPr>
          <a:xfrm>
            <a:off x="685800" y="609601"/>
            <a:ext cx="7772400" cy="4267200"/>
          </a:xfrm>
        </p:spPr>
        <p:txBody>
          <a:bodyPr anchor="b">
            <a:noAutofit/>
          </a:bodyPr>
          <a:lstStyle>
            <a:lvl1pPr>
              <a:lnSpc>
                <a:spcPct val="100000"/>
              </a:lnSpc>
              <a:defRPr sz="8000"/>
            </a:lvl1pPr>
          </a:lstStyle>
          <a:p>
            <a:r>
              <a:rPr lang="ro-RO" smtClean="0"/>
              <a:t>Clic pentru editare stil titlu</a:t>
            </a:r>
            <a:endParaRPr lang="en-US" dirty="0"/>
          </a:p>
        </p:txBody>
      </p:sp>
      <p:sp>
        <p:nvSpPr>
          <p:cNvPr id="3" name="Subtitle 2"/>
          <p:cNvSpPr>
            <a:spLocks noGrp="1"/>
          </p:cNvSpPr>
          <p:nvPr>
            <p:ph type="subTitle" idx="1"/>
          </p:nvPr>
        </p:nvSpPr>
        <p:spPr>
          <a:xfrm>
            <a:off x="1371600" y="4953000"/>
            <a:ext cx="6400800" cy="1219200"/>
          </a:xfrm>
        </p:spPr>
        <p:txBody>
          <a:bodyPr>
            <a:normAutofit/>
          </a:bodyPr>
          <a:lstStyle>
            <a:lvl1pPr marL="0" indent="0" algn="ctr">
              <a:buNone/>
              <a:defRPr sz="24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ro-RO" smtClean="0"/>
              <a:t>Clic pentru a edita stilul de subtitlu</a:t>
            </a:r>
            <a:endParaRPr lang="en-US" dirty="0"/>
          </a:p>
        </p:txBody>
      </p:sp>
      <p:sp>
        <p:nvSpPr>
          <p:cNvPr id="7" name="Date Placeholder 6"/>
          <p:cNvSpPr>
            <a:spLocks noGrp="1"/>
          </p:cNvSpPr>
          <p:nvPr>
            <p:ph type="dt" sz="half" idx="10"/>
          </p:nvPr>
        </p:nvSpPr>
        <p:spPr/>
        <p:txBody>
          <a:bodyPr/>
          <a:lstStyle/>
          <a:p>
            <a:fld id="{C11BE11A-0778-40B1-9EB7-EC0E2CC9B785}" type="datetimeFigureOut">
              <a:rPr lang="ro-RO" smtClean="0">
                <a:solidFill>
                  <a:prstClr val="black">
                    <a:lumMod val="65000"/>
                    <a:lumOff val="35000"/>
                  </a:prstClr>
                </a:solidFill>
              </a:rPr>
              <a:pPr/>
              <a:t>20.12.2024</a:t>
            </a:fld>
            <a:endParaRPr lang="ro-RO">
              <a:solidFill>
                <a:prstClr val="black">
                  <a:lumMod val="65000"/>
                  <a:lumOff val="35000"/>
                </a:prstClr>
              </a:solidFill>
            </a:endParaRPr>
          </a:p>
        </p:txBody>
      </p:sp>
      <p:sp>
        <p:nvSpPr>
          <p:cNvPr id="8" name="Slide Number Placeholder 7"/>
          <p:cNvSpPr>
            <a:spLocks noGrp="1"/>
          </p:cNvSpPr>
          <p:nvPr>
            <p:ph type="sldNum" sz="quarter" idx="11"/>
          </p:nvPr>
        </p:nvSpPr>
        <p:spPr/>
        <p:txBody>
          <a:bodyPr/>
          <a:lstStyle/>
          <a:p>
            <a:fld id="{6F9E1D6A-1C4B-4556-8CB7-2D4F32153828}" type="slidenum">
              <a:rPr lang="ro-RO" smtClean="0">
                <a:solidFill>
                  <a:prstClr val="black">
                    <a:lumMod val="65000"/>
                    <a:lumOff val="35000"/>
                  </a:prstClr>
                </a:solidFill>
              </a:rPr>
              <a:pPr/>
              <a:t>‹#›</a:t>
            </a:fld>
            <a:endParaRPr lang="ro-RO">
              <a:solidFill>
                <a:prstClr val="black">
                  <a:lumMod val="65000"/>
                  <a:lumOff val="35000"/>
                </a:prstClr>
              </a:solidFill>
            </a:endParaRPr>
          </a:p>
        </p:txBody>
      </p:sp>
      <p:sp>
        <p:nvSpPr>
          <p:cNvPr id="9" name="Footer Placeholder 8"/>
          <p:cNvSpPr>
            <a:spLocks noGrp="1"/>
          </p:cNvSpPr>
          <p:nvPr>
            <p:ph type="ftr" sz="quarter" idx="12"/>
          </p:nvPr>
        </p:nvSpPr>
        <p:spPr/>
        <p:txBody>
          <a:bodyPr/>
          <a:lstStyle/>
          <a:p>
            <a:endParaRPr lang="ro-RO">
              <a:solidFill>
                <a:prstClr val="black">
                  <a:lumMod val="65000"/>
                  <a:lumOff val="35000"/>
                </a:prstClr>
              </a:solidFill>
            </a:endParaRPr>
          </a:p>
        </p:txBody>
      </p:sp>
    </p:spTree>
    <p:extLst>
      <p:ext uri="{BB962C8B-B14F-4D97-AF65-F5344CB8AC3E}">
        <p14:creationId xmlns:p14="http://schemas.microsoft.com/office/powerpoint/2010/main" val="9926789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ext vertical și titl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o-RO" smtClean="0"/>
              <a:t>Clic pentru editare stil titlu</a:t>
            </a:r>
            <a:endParaRPr lang="en-US" dirty="0"/>
          </a:p>
        </p:txBody>
      </p:sp>
      <p:sp>
        <p:nvSpPr>
          <p:cNvPr id="3" name="Vertical Text Placeholder 2"/>
          <p:cNvSpPr>
            <a:spLocks noGrp="1"/>
          </p:cNvSpPr>
          <p:nvPr>
            <p:ph type="body" orient="vert" idx="1"/>
          </p:nvPr>
        </p:nvSpPr>
        <p:spPr/>
        <p:txBody>
          <a:bodyPr vert="eaVert"/>
          <a:lstStyle/>
          <a:p>
            <a:pPr lvl="0"/>
            <a:r>
              <a:rPr lang="ro-RO" smtClean="0"/>
              <a:t>Clic pentru editare stiluri text Coordonator</a:t>
            </a:r>
          </a:p>
          <a:p>
            <a:pPr lvl="1"/>
            <a:r>
              <a:rPr lang="ro-RO" smtClean="0"/>
              <a:t>Al doilea nivel</a:t>
            </a:r>
          </a:p>
          <a:p>
            <a:pPr lvl="2"/>
            <a:r>
              <a:rPr lang="ro-RO" smtClean="0"/>
              <a:t>Al treilea nivel</a:t>
            </a:r>
          </a:p>
          <a:p>
            <a:pPr lvl="3"/>
            <a:r>
              <a:rPr lang="ro-RO" smtClean="0"/>
              <a:t>Al patrulea nivel</a:t>
            </a:r>
          </a:p>
          <a:p>
            <a:pPr lvl="4"/>
            <a:r>
              <a:rPr lang="ro-RO" smtClean="0"/>
              <a:t>Al cincilea nivel</a:t>
            </a:r>
            <a:endParaRPr lang="en-US"/>
          </a:p>
        </p:txBody>
      </p:sp>
      <p:sp>
        <p:nvSpPr>
          <p:cNvPr id="4" name="Date Placeholder 3"/>
          <p:cNvSpPr>
            <a:spLocks noGrp="1"/>
          </p:cNvSpPr>
          <p:nvPr>
            <p:ph type="dt" sz="half" idx="10"/>
          </p:nvPr>
        </p:nvSpPr>
        <p:spPr/>
        <p:txBody>
          <a:bodyPr/>
          <a:lstStyle/>
          <a:p>
            <a:fld id="{C11BE11A-0778-40B1-9EB7-EC0E2CC9B785}" type="datetimeFigureOut">
              <a:rPr lang="ro-RO" smtClean="0">
                <a:solidFill>
                  <a:prstClr val="black">
                    <a:lumMod val="65000"/>
                    <a:lumOff val="35000"/>
                  </a:prstClr>
                </a:solidFill>
              </a:rPr>
              <a:pPr/>
              <a:t>20.12.2024</a:t>
            </a:fld>
            <a:endParaRPr lang="ro-RO">
              <a:solidFill>
                <a:prstClr val="black">
                  <a:lumMod val="65000"/>
                  <a:lumOff val="35000"/>
                </a:prstClr>
              </a:solidFill>
            </a:endParaRPr>
          </a:p>
        </p:txBody>
      </p:sp>
      <p:sp>
        <p:nvSpPr>
          <p:cNvPr id="5" name="Footer Placeholder 4"/>
          <p:cNvSpPr>
            <a:spLocks noGrp="1"/>
          </p:cNvSpPr>
          <p:nvPr>
            <p:ph type="ftr" sz="quarter" idx="11"/>
          </p:nvPr>
        </p:nvSpPr>
        <p:spPr/>
        <p:txBody>
          <a:bodyPr/>
          <a:lstStyle/>
          <a:p>
            <a:endParaRPr lang="ro-RO">
              <a:solidFill>
                <a:prstClr val="black">
                  <a:lumMod val="65000"/>
                  <a:lumOff val="35000"/>
                </a:prstClr>
              </a:solidFill>
            </a:endParaRPr>
          </a:p>
        </p:txBody>
      </p:sp>
      <p:sp>
        <p:nvSpPr>
          <p:cNvPr id="6" name="Slide Number Placeholder 5"/>
          <p:cNvSpPr>
            <a:spLocks noGrp="1"/>
          </p:cNvSpPr>
          <p:nvPr>
            <p:ph type="sldNum" sz="quarter" idx="12"/>
          </p:nvPr>
        </p:nvSpPr>
        <p:spPr/>
        <p:txBody>
          <a:bodyPr/>
          <a:lstStyle/>
          <a:p>
            <a:fld id="{6F9E1D6A-1C4B-4556-8CB7-2D4F32153828}" type="slidenum">
              <a:rPr lang="ro-RO" smtClean="0">
                <a:solidFill>
                  <a:prstClr val="black">
                    <a:lumMod val="65000"/>
                    <a:lumOff val="35000"/>
                  </a:prstClr>
                </a:solidFill>
              </a:rPr>
              <a:pPr/>
              <a:t>‹#›</a:t>
            </a:fld>
            <a:endParaRPr lang="ro-RO">
              <a:solidFill>
                <a:prstClr val="black">
                  <a:lumMod val="65000"/>
                  <a:lumOff val="35000"/>
                </a:prstClr>
              </a:solidFill>
            </a:endParaRPr>
          </a:p>
        </p:txBody>
      </p:sp>
    </p:spTree>
    <p:extLst>
      <p:ext uri="{BB962C8B-B14F-4D97-AF65-F5344CB8AC3E}">
        <p14:creationId xmlns:p14="http://schemas.microsoft.com/office/powerpoint/2010/main" val="13863186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lu vertical și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ro-RO" smtClean="0"/>
              <a:t>Clic pentru editare stil titlu</a:t>
            </a:r>
            <a:endParaRPr lang="en-US" dirty="0"/>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ro-RO" smtClean="0"/>
              <a:t>Clic pentru editare stiluri text Coordonator</a:t>
            </a:r>
          </a:p>
          <a:p>
            <a:pPr lvl="1"/>
            <a:r>
              <a:rPr lang="ro-RO" smtClean="0"/>
              <a:t>Al doilea nivel</a:t>
            </a:r>
          </a:p>
          <a:p>
            <a:pPr lvl="2"/>
            <a:r>
              <a:rPr lang="ro-RO" smtClean="0"/>
              <a:t>Al treilea nivel</a:t>
            </a:r>
          </a:p>
          <a:p>
            <a:pPr lvl="3"/>
            <a:r>
              <a:rPr lang="ro-RO" smtClean="0"/>
              <a:t>Al patrulea nivel</a:t>
            </a:r>
          </a:p>
          <a:p>
            <a:pPr lvl="4"/>
            <a:r>
              <a:rPr lang="ro-RO" smtClean="0"/>
              <a:t>Al cincilea nivel</a:t>
            </a:r>
            <a:endParaRPr lang="en-US"/>
          </a:p>
        </p:txBody>
      </p:sp>
      <p:sp>
        <p:nvSpPr>
          <p:cNvPr id="4" name="Date Placeholder 3"/>
          <p:cNvSpPr>
            <a:spLocks noGrp="1"/>
          </p:cNvSpPr>
          <p:nvPr>
            <p:ph type="dt" sz="half" idx="10"/>
          </p:nvPr>
        </p:nvSpPr>
        <p:spPr/>
        <p:txBody>
          <a:bodyPr/>
          <a:lstStyle/>
          <a:p>
            <a:fld id="{C11BE11A-0778-40B1-9EB7-EC0E2CC9B785}" type="datetimeFigureOut">
              <a:rPr lang="ro-RO" smtClean="0">
                <a:solidFill>
                  <a:prstClr val="black">
                    <a:lumMod val="65000"/>
                    <a:lumOff val="35000"/>
                  </a:prstClr>
                </a:solidFill>
              </a:rPr>
              <a:pPr/>
              <a:t>20.12.2024</a:t>
            </a:fld>
            <a:endParaRPr lang="ro-RO">
              <a:solidFill>
                <a:prstClr val="black">
                  <a:lumMod val="65000"/>
                  <a:lumOff val="35000"/>
                </a:prstClr>
              </a:solidFill>
            </a:endParaRPr>
          </a:p>
        </p:txBody>
      </p:sp>
      <p:sp>
        <p:nvSpPr>
          <p:cNvPr id="5" name="Footer Placeholder 4"/>
          <p:cNvSpPr>
            <a:spLocks noGrp="1"/>
          </p:cNvSpPr>
          <p:nvPr>
            <p:ph type="ftr" sz="quarter" idx="11"/>
          </p:nvPr>
        </p:nvSpPr>
        <p:spPr/>
        <p:txBody>
          <a:bodyPr/>
          <a:lstStyle/>
          <a:p>
            <a:endParaRPr lang="ro-RO">
              <a:solidFill>
                <a:prstClr val="black">
                  <a:lumMod val="65000"/>
                  <a:lumOff val="35000"/>
                </a:prstClr>
              </a:solidFill>
            </a:endParaRPr>
          </a:p>
        </p:txBody>
      </p:sp>
      <p:sp>
        <p:nvSpPr>
          <p:cNvPr id="6" name="Slide Number Placeholder 5"/>
          <p:cNvSpPr>
            <a:spLocks noGrp="1"/>
          </p:cNvSpPr>
          <p:nvPr>
            <p:ph type="sldNum" sz="quarter" idx="12"/>
          </p:nvPr>
        </p:nvSpPr>
        <p:spPr/>
        <p:txBody>
          <a:bodyPr/>
          <a:lstStyle/>
          <a:p>
            <a:fld id="{6F9E1D6A-1C4B-4556-8CB7-2D4F32153828}" type="slidenum">
              <a:rPr lang="ro-RO" smtClean="0">
                <a:solidFill>
                  <a:prstClr val="black">
                    <a:lumMod val="65000"/>
                    <a:lumOff val="35000"/>
                  </a:prstClr>
                </a:solidFill>
              </a:rPr>
              <a:pPr/>
              <a:t>‹#›</a:t>
            </a:fld>
            <a:endParaRPr lang="ro-RO">
              <a:solidFill>
                <a:prstClr val="black">
                  <a:lumMod val="65000"/>
                  <a:lumOff val="35000"/>
                </a:prstClr>
              </a:solidFill>
            </a:endParaRPr>
          </a:p>
        </p:txBody>
      </p:sp>
    </p:spTree>
    <p:extLst>
      <p:ext uri="{BB962C8B-B14F-4D97-AF65-F5344CB8AC3E}">
        <p14:creationId xmlns:p14="http://schemas.microsoft.com/office/powerpoint/2010/main" val="84029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u și conțin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o-RO" smtClean="0"/>
              <a:t>Clic pentru editare stil titlu</a:t>
            </a:r>
            <a:endParaRPr lang="en-US" dirty="0"/>
          </a:p>
        </p:txBody>
      </p:sp>
      <p:sp>
        <p:nvSpPr>
          <p:cNvPr id="3" name="Content Placeholder 2"/>
          <p:cNvSpPr>
            <a:spLocks noGrp="1"/>
          </p:cNvSpPr>
          <p:nvPr>
            <p:ph idx="1"/>
          </p:nvPr>
        </p:nvSpPr>
        <p:spPr/>
        <p:txBody>
          <a:bodyPr/>
          <a:lstStyle>
            <a:lvl5pPr>
              <a:defRPr/>
            </a:lvl5pPr>
            <a:lvl6pPr>
              <a:defRPr/>
            </a:lvl6pPr>
            <a:lvl7pPr>
              <a:defRPr/>
            </a:lvl7pPr>
            <a:lvl8pPr>
              <a:defRPr/>
            </a:lvl8pPr>
            <a:lvl9pPr>
              <a:buFont typeface="Arial" pitchFamily="34" charset="0"/>
              <a:buChar char="•"/>
              <a:defRPr/>
            </a:lvl9pPr>
          </a:lstStyle>
          <a:p>
            <a:pPr lvl="0"/>
            <a:r>
              <a:rPr lang="ro-RO" smtClean="0"/>
              <a:t>Clic pentru editare stiluri text Coordonator</a:t>
            </a:r>
          </a:p>
          <a:p>
            <a:pPr lvl="1"/>
            <a:r>
              <a:rPr lang="ro-RO" smtClean="0"/>
              <a:t>Al doilea nivel</a:t>
            </a:r>
          </a:p>
          <a:p>
            <a:pPr lvl="2"/>
            <a:r>
              <a:rPr lang="ro-RO" smtClean="0"/>
              <a:t>Al treilea nivel</a:t>
            </a:r>
          </a:p>
          <a:p>
            <a:pPr lvl="3"/>
            <a:r>
              <a:rPr lang="ro-RO" smtClean="0"/>
              <a:t>Al patrulea nivel</a:t>
            </a:r>
          </a:p>
          <a:p>
            <a:pPr lvl="4"/>
            <a:r>
              <a:rPr lang="ro-RO" smtClean="0"/>
              <a:t>Al cincilea nivel</a:t>
            </a:r>
            <a:endParaRPr lang="en-US" dirty="0" smtClean="0"/>
          </a:p>
        </p:txBody>
      </p:sp>
      <p:sp>
        <p:nvSpPr>
          <p:cNvPr id="4" name="Date Placeholder 3"/>
          <p:cNvSpPr>
            <a:spLocks noGrp="1"/>
          </p:cNvSpPr>
          <p:nvPr>
            <p:ph type="dt" sz="half" idx="10"/>
          </p:nvPr>
        </p:nvSpPr>
        <p:spPr/>
        <p:txBody>
          <a:bodyPr/>
          <a:lstStyle/>
          <a:p>
            <a:fld id="{C11BE11A-0778-40B1-9EB7-EC0E2CC9B785}" type="datetimeFigureOut">
              <a:rPr lang="ro-RO" smtClean="0">
                <a:solidFill>
                  <a:prstClr val="black">
                    <a:lumMod val="65000"/>
                    <a:lumOff val="35000"/>
                  </a:prstClr>
                </a:solidFill>
              </a:rPr>
              <a:pPr/>
              <a:t>20.12.2024</a:t>
            </a:fld>
            <a:endParaRPr lang="ro-RO">
              <a:solidFill>
                <a:prstClr val="black">
                  <a:lumMod val="65000"/>
                  <a:lumOff val="35000"/>
                </a:prstClr>
              </a:solidFill>
            </a:endParaRPr>
          </a:p>
        </p:txBody>
      </p:sp>
      <p:sp>
        <p:nvSpPr>
          <p:cNvPr id="5" name="Footer Placeholder 4"/>
          <p:cNvSpPr>
            <a:spLocks noGrp="1"/>
          </p:cNvSpPr>
          <p:nvPr>
            <p:ph type="ftr" sz="quarter" idx="11"/>
          </p:nvPr>
        </p:nvSpPr>
        <p:spPr/>
        <p:txBody>
          <a:bodyPr/>
          <a:lstStyle/>
          <a:p>
            <a:endParaRPr lang="ro-RO">
              <a:solidFill>
                <a:prstClr val="black">
                  <a:lumMod val="65000"/>
                  <a:lumOff val="35000"/>
                </a:prstClr>
              </a:solidFill>
            </a:endParaRPr>
          </a:p>
        </p:txBody>
      </p:sp>
      <p:sp>
        <p:nvSpPr>
          <p:cNvPr id="6" name="Slide Number Placeholder 5"/>
          <p:cNvSpPr>
            <a:spLocks noGrp="1"/>
          </p:cNvSpPr>
          <p:nvPr>
            <p:ph type="sldNum" sz="quarter" idx="12"/>
          </p:nvPr>
        </p:nvSpPr>
        <p:spPr/>
        <p:txBody>
          <a:bodyPr/>
          <a:lstStyle/>
          <a:p>
            <a:fld id="{6F9E1D6A-1C4B-4556-8CB7-2D4F32153828}" type="slidenum">
              <a:rPr lang="ro-RO" smtClean="0">
                <a:solidFill>
                  <a:prstClr val="black">
                    <a:lumMod val="65000"/>
                    <a:lumOff val="35000"/>
                  </a:prstClr>
                </a:solidFill>
              </a:rPr>
              <a:pPr/>
              <a:t>‹#›</a:t>
            </a:fld>
            <a:endParaRPr lang="ro-RO">
              <a:solidFill>
                <a:prstClr val="black">
                  <a:lumMod val="65000"/>
                  <a:lumOff val="35000"/>
                </a:prstClr>
              </a:solidFill>
            </a:endParaRPr>
          </a:p>
        </p:txBody>
      </p:sp>
    </p:spTree>
    <p:extLst>
      <p:ext uri="{BB962C8B-B14F-4D97-AF65-F5344CB8AC3E}">
        <p14:creationId xmlns:p14="http://schemas.microsoft.com/office/powerpoint/2010/main" val="16673133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ntet secțiune">
    <p:spTree>
      <p:nvGrpSpPr>
        <p:cNvPr id="1" name=""/>
        <p:cNvGrpSpPr/>
        <p:nvPr/>
      </p:nvGrpSpPr>
      <p:grpSpPr>
        <a:xfrm>
          <a:off x="0" y="0"/>
          <a:ext cx="0" cy="0"/>
          <a:chOff x="0" y="0"/>
          <a:chExt cx="0" cy="0"/>
        </a:xfrm>
      </p:grpSpPr>
      <p:sp>
        <p:nvSpPr>
          <p:cNvPr id="2" name="Title 1"/>
          <p:cNvSpPr>
            <a:spLocks noGrp="1"/>
          </p:cNvSpPr>
          <p:nvPr>
            <p:ph type="title"/>
          </p:nvPr>
        </p:nvSpPr>
        <p:spPr>
          <a:xfrm>
            <a:off x="722313" y="1371600"/>
            <a:ext cx="7772400" cy="2505075"/>
          </a:xfrm>
        </p:spPr>
        <p:txBody>
          <a:bodyPr anchor="b"/>
          <a:lstStyle>
            <a:lvl1pPr algn="ctr" defTabSz="914400" rtl="0" eaLnBrk="1" latinLnBrk="0" hangingPunct="1">
              <a:lnSpc>
                <a:spcPct val="100000"/>
              </a:lnSpc>
              <a:spcBef>
                <a:spcPct val="0"/>
              </a:spcBef>
              <a:buNone/>
              <a:defRPr lang="en-US" sz="4800" kern="1200" dirty="0" smtClean="0">
                <a:solidFill>
                  <a:schemeClr val="tx2"/>
                </a:solidFill>
                <a:effectLst>
                  <a:outerShdw blurRad="63500" dist="38100" dir="5400000" algn="t" rotWithShape="0">
                    <a:prstClr val="black">
                      <a:alpha val="25000"/>
                    </a:prstClr>
                  </a:outerShdw>
                </a:effectLst>
                <a:latin typeface="+mn-lt"/>
                <a:ea typeface="+mj-ea"/>
                <a:cs typeface="+mj-cs"/>
              </a:defRPr>
            </a:lvl1pPr>
          </a:lstStyle>
          <a:p>
            <a:r>
              <a:rPr lang="ro-RO" smtClean="0"/>
              <a:t>Clic pentru editare stil titlu</a:t>
            </a:r>
            <a:endParaRPr lang="en-US" dirty="0"/>
          </a:p>
        </p:txBody>
      </p:sp>
      <p:sp>
        <p:nvSpPr>
          <p:cNvPr id="3" name="Text Placeholder 2"/>
          <p:cNvSpPr>
            <a:spLocks noGrp="1"/>
          </p:cNvSpPr>
          <p:nvPr>
            <p:ph type="body" idx="1"/>
          </p:nvPr>
        </p:nvSpPr>
        <p:spPr>
          <a:xfrm>
            <a:off x="722313" y="4068763"/>
            <a:ext cx="7772400" cy="1131887"/>
          </a:xfrm>
        </p:spPr>
        <p:txBody>
          <a:bodyPr anchor="t"/>
          <a:lstStyle>
            <a:lvl1pPr marL="0" indent="0" algn="ctr">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o-RO" smtClean="0"/>
              <a:t>Clic pentru editare stiluri text Coordonator</a:t>
            </a:r>
          </a:p>
        </p:txBody>
      </p:sp>
      <p:sp>
        <p:nvSpPr>
          <p:cNvPr id="4" name="Date Placeholder 3"/>
          <p:cNvSpPr>
            <a:spLocks noGrp="1"/>
          </p:cNvSpPr>
          <p:nvPr>
            <p:ph type="dt" sz="half" idx="10"/>
          </p:nvPr>
        </p:nvSpPr>
        <p:spPr/>
        <p:txBody>
          <a:bodyPr/>
          <a:lstStyle/>
          <a:p>
            <a:fld id="{C11BE11A-0778-40B1-9EB7-EC0E2CC9B785}" type="datetimeFigureOut">
              <a:rPr lang="ro-RO" smtClean="0">
                <a:solidFill>
                  <a:prstClr val="black">
                    <a:lumMod val="65000"/>
                    <a:lumOff val="35000"/>
                  </a:prstClr>
                </a:solidFill>
              </a:rPr>
              <a:pPr/>
              <a:t>20.12.2024</a:t>
            </a:fld>
            <a:endParaRPr lang="ro-RO">
              <a:solidFill>
                <a:prstClr val="black">
                  <a:lumMod val="65000"/>
                  <a:lumOff val="35000"/>
                </a:prstClr>
              </a:solidFill>
            </a:endParaRPr>
          </a:p>
        </p:txBody>
      </p:sp>
      <p:sp>
        <p:nvSpPr>
          <p:cNvPr id="5" name="Footer Placeholder 4"/>
          <p:cNvSpPr>
            <a:spLocks noGrp="1"/>
          </p:cNvSpPr>
          <p:nvPr>
            <p:ph type="ftr" sz="quarter" idx="11"/>
          </p:nvPr>
        </p:nvSpPr>
        <p:spPr/>
        <p:txBody>
          <a:bodyPr/>
          <a:lstStyle/>
          <a:p>
            <a:endParaRPr lang="ro-RO">
              <a:solidFill>
                <a:prstClr val="black">
                  <a:lumMod val="65000"/>
                  <a:lumOff val="35000"/>
                </a:prstClr>
              </a:solidFill>
            </a:endParaRPr>
          </a:p>
        </p:txBody>
      </p:sp>
      <p:sp>
        <p:nvSpPr>
          <p:cNvPr id="6" name="Slide Number Placeholder 5"/>
          <p:cNvSpPr>
            <a:spLocks noGrp="1"/>
          </p:cNvSpPr>
          <p:nvPr>
            <p:ph type="sldNum" sz="quarter" idx="12"/>
          </p:nvPr>
        </p:nvSpPr>
        <p:spPr/>
        <p:txBody>
          <a:bodyPr/>
          <a:lstStyle/>
          <a:p>
            <a:fld id="{6F9E1D6A-1C4B-4556-8CB7-2D4F32153828}" type="slidenum">
              <a:rPr lang="ro-RO" smtClean="0">
                <a:solidFill>
                  <a:prstClr val="black">
                    <a:lumMod val="65000"/>
                    <a:lumOff val="35000"/>
                  </a:prstClr>
                </a:solidFill>
              </a:rPr>
              <a:pPr/>
              <a:t>‹#›</a:t>
            </a:fld>
            <a:endParaRPr lang="ro-RO">
              <a:solidFill>
                <a:prstClr val="black">
                  <a:lumMod val="65000"/>
                  <a:lumOff val="35000"/>
                </a:prstClr>
              </a:solidFill>
            </a:endParaRPr>
          </a:p>
        </p:txBody>
      </p:sp>
      <p:sp>
        <p:nvSpPr>
          <p:cNvPr id="7" name="Oval 6"/>
          <p:cNvSpPr/>
          <p:nvPr/>
        </p:nvSpPr>
        <p:spPr>
          <a:xfrm>
            <a:off x="4495800" y="3924300"/>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 name="Oval 7"/>
          <p:cNvSpPr/>
          <p:nvPr/>
        </p:nvSpPr>
        <p:spPr>
          <a:xfrm>
            <a:off x="4695825" y="3924300"/>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 name="Oval 8"/>
          <p:cNvSpPr/>
          <p:nvPr/>
        </p:nvSpPr>
        <p:spPr>
          <a:xfrm>
            <a:off x="4296728" y="3924300"/>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Tree>
    <p:extLst>
      <p:ext uri="{BB962C8B-B14F-4D97-AF65-F5344CB8AC3E}">
        <p14:creationId xmlns:p14="http://schemas.microsoft.com/office/powerpoint/2010/main" val="12354521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uă tipuri de conțin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o-RO" smtClean="0"/>
              <a:t>Clic pentru editare stil titlu</a:t>
            </a:r>
            <a:endParaRPr lang="en-US"/>
          </a:p>
        </p:txBody>
      </p:sp>
      <p:sp>
        <p:nvSpPr>
          <p:cNvPr id="4" name="Content Placeholder 3"/>
          <p:cNvSpPr>
            <a:spLocks noGrp="1"/>
          </p:cNvSpPr>
          <p:nvPr>
            <p:ph sz="half" idx="2"/>
          </p:nvPr>
        </p:nvSpPr>
        <p:spPr>
          <a:xfrm>
            <a:off x="4648200" y="1600200"/>
            <a:ext cx="4038600" cy="4525963"/>
          </a:xfrm>
        </p:spPr>
        <p:txBody>
          <a:bodyPr/>
          <a:lstStyle>
            <a:lvl1pPr>
              <a:defRPr sz="24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ro-RO" smtClean="0"/>
              <a:t>Clic pentru editare stiluri text Coordonator</a:t>
            </a:r>
          </a:p>
          <a:p>
            <a:pPr lvl="1"/>
            <a:r>
              <a:rPr lang="ro-RO" smtClean="0"/>
              <a:t>Al doilea nivel</a:t>
            </a:r>
          </a:p>
          <a:p>
            <a:pPr lvl="2"/>
            <a:r>
              <a:rPr lang="ro-RO" smtClean="0"/>
              <a:t>Al treilea nivel</a:t>
            </a:r>
          </a:p>
          <a:p>
            <a:pPr lvl="3"/>
            <a:r>
              <a:rPr lang="ro-RO" smtClean="0"/>
              <a:t>Al patrulea nivel</a:t>
            </a:r>
          </a:p>
          <a:p>
            <a:pPr lvl="4"/>
            <a:r>
              <a:rPr lang="ro-RO" smtClean="0"/>
              <a:t>Al cincilea nivel</a:t>
            </a:r>
            <a:endParaRPr lang="en-US" dirty="0" smtClean="0"/>
          </a:p>
        </p:txBody>
      </p:sp>
      <p:sp>
        <p:nvSpPr>
          <p:cNvPr id="5" name="Date Placeholder 4"/>
          <p:cNvSpPr>
            <a:spLocks noGrp="1"/>
          </p:cNvSpPr>
          <p:nvPr>
            <p:ph type="dt" sz="half" idx="10"/>
          </p:nvPr>
        </p:nvSpPr>
        <p:spPr/>
        <p:txBody>
          <a:bodyPr/>
          <a:lstStyle/>
          <a:p>
            <a:fld id="{C11BE11A-0778-40B1-9EB7-EC0E2CC9B785}" type="datetimeFigureOut">
              <a:rPr lang="ro-RO" smtClean="0">
                <a:solidFill>
                  <a:prstClr val="black">
                    <a:lumMod val="65000"/>
                    <a:lumOff val="35000"/>
                  </a:prstClr>
                </a:solidFill>
              </a:rPr>
              <a:pPr/>
              <a:t>20.12.2024</a:t>
            </a:fld>
            <a:endParaRPr lang="ro-RO">
              <a:solidFill>
                <a:prstClr val="black">
                  <a:lumMod val="65000"/>
                  <a:lumOff val="35000"/>
                </a:prstClr>
              </a:solidFill>
            </a:endParaRPr>
          </a:p>
        </p:txBody>
      </p:sp>
      <p:sp>
        <p:nvSpPr>
          <p:cNvPr id="6" name="Footer Placeholder 5"/>
          <p:cNvSpPr>
            <a:spLocks noGrp="1"/>
          </p:cNvSpPr>
          <p:nvPr>
            <p:ph type="ftr" sz="quarter" idx="11"/>
          </p:nvPr>
        </p:nvSpPr>
        <p:spPr/>
        <p:txBody>
          <a:bodyPr/>
          <a:lstStyle/>
          <a:p>
            <a:endParaRPr lang="ro-RO">
              <a:solidFill>
                <a:prstClr val="black">
                  <a:lumMod val="65000"/>
                  <a:lumOff val="35000"/>
                </a:prstClr>
              </a:solidFill>
            </a:endParaRPr>
          </a:p>
        </p:txBody>
      </p:sp>
      <p:sp>
        <p:nvSpPr>
          <p:cNvPr id="7" name="Slide Number Placeholder 6"/>
          <p:cNvSpPr>
            <a:spLocks noGrp="1"/>
          </p:cNvSpPr>
          <p:nvPr>
            <p:ph type="sldNum" sz="quarter" idx="12"/>
          </p:nvPr>
        </p:nvSpPr>
        <p:spPr/>
        <p:txBody>
          <a:bodyPr/>
          <a:lstStyle/>
          <a:p>
            <a:fld id="{6F9E1D6A-1C4B-4556-8CB7-2D4F32153828}" type="slidenum">
              <a:rPr lang="ro-RO" smtClean="0">
                <a:solidFill>
                  <a:prstClr val="black">
                    <a:lumMod val="65000"/>
                    <a:lumOff val="35000"/>
                  </a:prstClr>
                </a:solidFill>
              </a:rPr>
              <a:pPr/>
              <a:t>‹#›</a:t>
            </a:fld>
            <a:endParaRPr lang="ro-RO">
              <a:solidFill>
                <a:prstClr val="black">
                  <a:lumMod val="65000"/>
                  <a:lumOff val="35000"/>
                </a:prstClr>
              </a:solidFill>
            </a:endParaRPr>
          </a:p>
        </p:txBody>
      </p:sp>
      <p:sp>
        <p:nvSpPr>
          <p:cNvPr id="9" name="Content Placeholder 8"/>
          <p:cNvSpPr>
            <a:spLocks noGrp="1"/>
          </p:cNvSpPr>
          <p:nvPr>
            <p:ph sz="quarter" idx="13"/>
          </p:nvPr>
        </p:nvSpPr>
        <p:spPr>
          <a:xfrm>
            <a:off x="365760" y="1600200"/>
            <a:ext cx="4041648" cy="4526280"/>
          </a:xfrm>
        </p:spPr>
        <p:txBody>
          <a:bodyPr/>
          <a:lstStyle/>
          <a:p>
            <a:pPr lvl="0"/>
            <a:r>
              <a:rPr lang="ro-RO" smtClean="0"/>
              <a:t>Clic pentru editare stiluri text Coordonator</a:t>
            </a:r>
          </a:p>
          <a:p>
            <a:pPr lvl="1"/>
            <a:r>
              <a:rPr lang="ro-RO" smtClean="0"/>
              <a:t>Al doilea nivel</a:t>
            </a:r>
          </a:p>
          <a:p>
            <a:pPr lvl="2"/>
            <a:r>
              <a:rPr lang="ro-RO" smtClean="0"/>
              <a:t>Al treilea nivel</a:t>
            </a:r>
          </a:p>
          <a:p>
            <a:pPr lvl="3"/>
            <a:r>
              <a:rPr lang="ro-RO" smtClean="0"/>
              <a:t>Al patrulea nivel</a:t>
            </a:r>
          </a:p>
          <a:p>
            <a:pPr lvl="4"/>
            <a:r>
              <a:rPr lang="ro-RO" smtClean="0"/>
              <a:t>Al cincilea nivel</a:t>
            </a:r>
            <a:endParaRPr lang="en-US"/>
          </a:p>
        </p:txBody>
      </p:sp>
    </p:spTree>
    <p:extLst>
      <p:ext uri="{BB962C8B-B14F-4D97-AF65-F5344CB8AC3E}">
        <p14:creationId xmlns:p14="http://schemas.microsoft.com/office/powerpoint/2010/main" val="18853766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ți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ro-RO" smtClean="0"/>
              <a:t>Clic pentru editare stil titlu</a:t>
            </a:r>
            <a:endParaRPr lang="en-US"/>
          </a:p>
        </p:txBody>
      </p:sp>
      <p:sp>
        <p:nvSpPr>
          <p:cNvPr id="3" name="Text Placeholder 2"/>
          <p:cNvSpPr>
            <a:spLocks noGrp="1"/>
          </p:cNvSpPr>
          <p:nvPr>
            <p:ph type="body" idx="1"/>
          </p:nvPr>
        </p:nvSpPr>
        <p:spPr>
          <a:xfrm>
            <a:off x="457200" y="1600200"/>
            <a:ext cx="4040188" cy="609600"/>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o-RO" smtClean="0"/>
              <a:t>Clic pentru editare stiluri text Coordonator</a:t>
            </a:r>
          </a:p>
        </p:txBody>
      </p:sp>
      <p:sp>
        <p:nvSpPr>
          <p:cNvPr id="5" name="Text Placeholder 4"/>
          <p:cNvSpPr>
            <a:spLocks noGrp="1"/>
          </p:cNvSpPr>
          <p:nvPr>
            <p:ph type="body" sz="quarter" idx="3"/>
          </p:nvPr>
        </p:nvSpPr>
        <p:spPr>
          <a:xfrm>
            <a:off x="4648200" y="1600200"/>
            <a:ext cx="4041775" cy="609600"/>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o-RO" smtClean="0"/>
              <a:t>Clic pentru editare stiluri text Coordonator</a:t>
            </a:r>
          </a:p>
        </p:txBody>
      </p:sp>
      <p:sp>
        <p:nvSpPr>
          <p:cNvPr id="7" name="Date Placeholder 6"/>
          <p:cNvSpPr>
            <a:spLocks noGrp="1"/>
          </p:cNvSpPr>
          <p:nvPr>
            <p:ph type="dt" sz="half" idx="10"/>
          </p:nvPr>
        </p:nvSpPr>
        <p:spPr/>
        <p:txBody>
          <a:bodyPr/>
          <a:lstStyle/>
          <a:p>
            <a:fld id="{C11BE11A-0778-40B1-9EB7-EC0E2CC9B785}" type="datetimeFigureOut">
              <a:rPr lang="ro-RO" smtClean="0">
                <a:solidFill>
                  <a:prstClr val="black">
                    <a:lumMod val="65000"/>
                    <a:lumOff val="35000"/>
                  </a:prstClr>
                </a:solidFill>
              </a:rPr>
              <a:pPr/>
              <a:t>20.12.2024</a:t>
            </a:fld>
            <a:endParaRPr lang="ro-RO">
              <a:solidFill>
                <a:prstClr val="black">
                  <a:lumMod val="65000"/>
                  <a:lumOff val="35000"/>
                </a:prstClr>
              </a:solidFill>
            </a:endParaRPr>
          </a:p>
        </p:txBody>
      </p:sp>
      <p:sp>
        <p:nvSpPr>
          <p:cNvPr id="8" name="Footer Placeholder 7"/>
          <p:cNvSpPr>
            <a:spLocks noGrp="1"/>
          </p:cNvSpPr>
          <p:nvPr>
            <p:ph type="ftr" sz="quarter" idx="11"/>
          </p:nvPr>
        </p:nvSpPr>
        <p:spPr/>
        <p:txBody>
          <a:bodyPr/>
          <a:lstStyle/>
          <a:p>
            <a:endParaRPr lang="ro-RO">
              <a:solidFill>
                <a:prstClr val="black">
                  <a:lumMod val="65000"/>
                  <a:lumOff val="35000"/>
                </a:prstClr>
              </a:solidFill>
            </a:endParaRPr>
          </a:p>
        </p:txBody>
      </p:sp>
      <p:sp>
        <p:nvSpPr>
          <p:cNvPr id="9" name="Slide Number Placeholder 8"/>
          <p:cNvSpPr>
            <a:spLocks noGrp="1"/>
          </p:cNvSpPr>
          <p:nvPr>
            <p:ph type="sldNum" sz="quarter" idx="12"/>
          </p:nvPr>
        </p:nvSpPr>
        <p:spPr/>
        <p:txBody>
          <a:bodyPr/>
          <a:lstStyle/>
          <a:p>
            <a:fld id="{6F9E1D6A-1C4B-4556-8CB7-2D4F32153828}" type="slidenum">
              <a:rPr lang="ro-RO" smtClean="0">
                <a:solidFill>
                  <a:prstClr val="black">
                    <a:lumMod val="65000"/>
                    <a:lumOff val="35000"/>
                  </a:prstClr>
                </a:solidFill>
              </a:rPr>
              <a:pPr/>
              <a:t>‹#›</a:t>
            </a:fld>
            <a:endParaRPr lang="ro-RO">
              <a:solidFill>
                <a:prstClr val="black">
                  <a:lumMod val="65000"/>
                  <a:lumOff val="35000"/>
                </a:prstClr>
              </a:solidFill>
            </a:endParaRPr>
          </a:p>
        </p:txBody>
      </p:sp>
      <p:sp>
        <p:nvSpPr>
          <p:cNvPr id="11" name="Content Placeholder 10"/>
          <p:cNvSpPr>
            <a:spLocks noGrp="1"/>
          </p:cNvSpPr>
          <p:nvPr>
            <p:ph sz="quarter" idx="13"/>
          </p:nvPr>
        </p:nvSpPr>
        <p:spPr>
          <a:xfrm>
            <a:off x="457200" y="2212848"/>
            <a:ext cx="4041648" cy="3913632"/>
          </a:xfrm>
        </p:spPr>
        <p:txBody>
          <a:bodyPr/>
          <a:lstStyle/>
          <a:p>
            <a:pPr lvl="0"/>
            <a:r>
              <a:rPr lang="ro-RO" smtClean="0"/>
              <a:t>Clic pentru editare stiluri text Coordonator</a:t>
            </a:r>
          </a:p>
          <a:p>
            <a:pPr lvl="1"/>
            <a:r>
              <a:rPr lang="ro-RO" smtClean="0"/>
              <a:t>Al doilea nivel</a:t>
            </a:r>
          </a:p>
          <a:p>
            <a:pPr lvl="2"/>
            <a:r>
              <a:rPr lang="ro-RO" smtClean="0"/>
              <a:t>Al treilea nivel</a:t>
            </a:r>
          </a:p>
          <a:p>
            <a:pPr lvl="3"/>
            <a:r>
              <a:rPr lang="ro-RO" smtClean="0"/>
              <a:t>Al patrulea nivel</a:t>
            </a:r>
          </a:p>
          <a:p>
            <a:pPr lvl="4"/>
            <a:r>
              <a:rPr lang="ro-RO" smtClean="0"/>
              <a:t>Al cincilea nivel</a:t>
            </a:r>
            <a:endParaRPr lang="en-US" dirty="0"/>
          </a:p>
        </p:txBody>
      </p:sp>
      <p:sp>
        <p:nvSpPr>
          <p:cNvPr id="13" name="Content Placeholder 12"/>
          <p:cNvSpPr>
            <a:spLocks noGrp="1"/>
          </p:cNvSpPr>
          <p:nvPr>
            <p:ph sz="quarter" idx="14"/>
          </p:nvPr>
        </p:nvSpPr>
        <p:spPr>
          <a:xfrm>
            <a:off x="4672584" y="2212848"/>
            <a:ext cx="4041648" cy="3913187"/>
          </a:xfrm>
        </p:spPr>
        <p:txBody>
          <a:bodyPr/>
          <a:lstStyle/>
          <a:p>
            <a:pPr lvl="0"/>
            <a:r>
              <a:rPr lang="ro-RO" smtClean="0"/>
              <a:t>Clic pentru editare stiluri text Coordonator</a:t>
            </a:r>
          </a:p>
          <a:p>
            <a:pPr lvl="1"/>
            <a:r>
              <a:rPr lang="ro-RO" smtClean="0"/>
              <a:t>Al doilea nivel</a:t>
            </a:r>
          </a:p>
          <a:p>
            <a:pPr lvl="2"/>
            <a:r>
              <a:rPr lang="ro-RO" smtClean="0"/>
              <a:t>Al treilea nivel</a:t>
            </a:r>
          </a:p>
          <a:p>
            <a:pPr lvl="3"/>
            <a:r>
              <a:rPr lang="ro-RO" smtClean="0"/>
              <a:t>Al patrulea nivel</a:t>
            </a:r>
          </a:p>
          <a:p>
            <a:pPr lvl="4"/>
            <a:r>
              <a:rPr lang="ro-RO" smtClean="0"/>
              <a:t>Al cincilea nivel</a:t>
            </a:r>
            <a:endParaRPr lang="en-US" dirty="0"/>
          </a:p>
        </p:txBody>
      </p:sp>
    </p:spTree>
    <p:extLst>
      <p:ext uri="{BB962C8B-B14F-4D97-AF65-F5344CB8AC3E}">
        <p14:creationId xmlns:p14="http://schemas.microsoft.com/office/powerpoint/2010/main" val="36859643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Doar titl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o-RO" smtClean="0"/>
              <a:t>Clic pentru editare stil titlu</a:t>
            </a:r>
            <a:endParaRPr lang="en-US" dirty="0"/>
          </a:p>
        </p:txBody>
      </p:sp>
      <p:sp>
        <p:nvSpPr>
          <p:cNvPr id="3" name="Date Placeholder 2"/>
          <p:cNvSpPr>
            <a:spLocks noGrp="1"/>
          </p:cNvSpPr>
          <p:nvPr>
            <p:ph type="dt" sz="half" idx="10"/>
          </p:nvPr>
        </p:nvSpPr>
        <p:spPr/>
        <p:txBody>
          <a:bodyPr/>
          <a:lstStyle/>
          <a:p>
            <a:fld id="{C11BE11A-0778-40B1-9EB7-EC0E2CC9B785}" type="datetimeFigureOut">
              <a:rPr lang="ro-RO" smtClean="0">
                <a:solidFill>
                  <a:prstClr val="black">
                    <a:lumMod val="65000"/>
                    <a:lumOff val="35000"/>
                  </a:prstClr>
                </a:solidFill>
              </a:rPr>
              <a:pPr/>
              <a:t>20.12.2024</a:t>
            </a:fld>
            <a:endParaRPr lang="ro-RO">
              <a:solidFill>
                <a:prstClr val="black">
                  <a:lumMod val="65000"/>
                  <a:lumOff val="35000"/>
                </a:prstClr>
              </a:solidFill>
            </a:endParaRPr>
          </a:p>
        </p:txBody>
      </p:sp>
      <p:sp>
        <p:nvSpPr>
          <p:cNvPr id="4" name="Footer Placeholder 3"/>
          <p:cNvSpPr>
            <a:spLocks noGrp="1"/>
          </p:cNvSpPr>
          <p:nvPr>
            <p:ph type="ftr" sz="quarter" idx="11"/>
          </p:nvPr>
        </p:nvSpPr>
        <p:spPr/>
        <p:txBody>
          <a:bodyPr/>
          <a:lstStyle/>
          <a:p>
            <a:endParaRPr lang="ro-RO">
              <a:solidFill>
                <a:prstClr val="black">
                  <a:lumMod val="65000"/>
                  <a:lumOff val="35000"/>
                </a:prstClr>
              </a:solidFill>
            </a:endParaRPr>
          </a:p>
        </p:txBody>
      </p:sp>
      <p:sp>
        <p:nvSpPr>
          <p:cNvPr id="5" name="Slide Number Placeholder 4"/>
          <p:cNvSpPr>
            <a:spLocks noGrp="1"/>
          </p:cNvSpPr>
          <p:nvPr>
            <p:ph type="sldNum" sz="quarter" idx="12"/>
          </p:nvPr>
        </p:nvSpPr>
        <p:spPr/>
        <p:txBody>
          <a:bodyPr/>
          <a:lstStyle/>
          <a:p>
            <a:fld id="{6F9E1D6A-1C4B-4556-8CB7-2D4F32153828}" type="slidenum">
              <a:rPr lang="ro-RO" smtClean="0">
                <a:solidFill>
                  <a:prstClr val="black">
                    <a:lumMod val="65000"/>
                    <a:lumOff val="35000"/>
                  </a:prstClr>
                </a:solidFill>
              </a:rPr>
              <a:pPr/>
              <a:t>‹#›</a:t>
            </a:fld>
            <a:endParaRPr lang="ro-RO">
              <a:solidFill>
                <a:prstClr val="black">
                  <a:lumMod val="65000"/>
                  <a:lumOff val="35000"/>
                </a:prstClr>
              </a:solidFill>
            </a:endParaRPr>
          </a:p>
        </p:txBody>
      </p:sp>
    </p:spTree>
    <p:extLst>
      <p:ext uri="{BB962C8B-B14F-4D97-AF65-F5344CB8AC3E}">
        <p14:creationId xmlns:p14="http://schemas.microsoft.com/office/powerpoint/2010/main" val="32056836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Necompletat">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11BE11A-0778-40B1-9EB7-EC0E2CC9B785}" type="datetimeFigureOut">
              <a:rPr lang="ro-RO" smtClean="0">
                <a:solidFill>
                  <a:prstClr val="black">
                    <a:lumMod val="65000"/>
                    <a:lumOff val="35000"/>
                  </a:prstClr>
                </a:solidFill>
              </a:rPr>
              <a:pPr/>
              <a:t>20.12.2024</a:t>
            </a:fld>
            <a:endParaRPr lang="ro-RO">
              <a:solidFill>
                <a:prstClr val="black">
                  <a:lumMod val="65000"/>
                  <a:lumOff val="35000"/>
                </a:prstClr>
              </a:solidFill>
            </a:endParaRPr>
          </a:p>
        </p:txBody>
      </p:sp>
      <p:sp>
        <p:nvSpPr>
          <p:cNvPr id="3" name="Footer Placeholder 2"/>
          <p:cNvSpPr>
            <a:spLocks noGrp="1"/>
          </p:cNvSpPr>
          <p:nvPr>
            <p:ph type="ftr" sz="quarter" idx="11"/>
          </p:nvPr>
        </p:nvSpPr>
        <p:spPr/>
        <p:txBody>
          <a:bodyPr/>
          <a:lstStyle/>
          <a:p>
            <a:endParaRPr lang="ro-RO">
              <a:solidFill>
                <a:prstClr val="black">
                  <a:lumMod val="65000"/>
                  <a:lumOff val="35000"/>
                </a:prstClr>
              </a:solidFill>
            </a:endParaRPr>
          </a:p>
        </p:txBody>
      </p:sp>
      <p:sp>
        <p:nvSpPr>
          <p:cNvPr id="4" name="Slide Number Placeholder 3"/>
          <p:cNvSpPr>
            <a:spLocks noGrp="1"/>
          </p:cNvSpPr>
          <p:nvPr>
            <p:ph type="sldNum" sz="quarter" idx="12"/>
          </p:nvPr>
        </p:nvSpPr>
        <p:spPr/>
        <p:txBody>
          <a:bodyPr/>
          <a:lstStyle/>
          <a:p>
            <a:fld id="{6F9E1D6A-1C4B-4556-8CB7-2D4F32153828}" type="slidenum">
              <a:rPr lang="ro-RO" smtClean="0">
                <a:solidFill>
                  <a:prstClr val="black">
                    <a:lumMod val="65000"/>
                    <a:lumOff val="35000"/>
                  </a:prstClr>
                </a:solidFill>
              </a:rPr>
              <a:pPr/>
              <a:t>‹#›</a:t>
            </a:fld>
            <a:endParaRPr lang="ro-RO">
              <a:solidFill>
                <a:prstClr val="black">
                  <a:lumMod val="65000"/>
                  <a:lumOff val="35000"/>
                </a:prstClr>
              </a:solidFill>
            </a:endParaRPr>
          </a:p>
        </p:txBody>
      </p:sp>
    </p:spTree>
    <p:extLst>
      <p:ext uri="{BB962C8B-B14F-4D97-AF65-F5344CB8AC3E}">
        <p14:creationId xmlns:p14="http://schemas.microsoft.com/office/powerpoint/2010/main" val="19324850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ținut cu legendă">
    <p:spTree>
      <p:nvGrpSpPr>
        <p:cNvPr id="1" name=""/>
        <p:cNvGrpSpPr/>
        <p:nvPr/>
      </p:nvGrpSpPr>
      <p:grpSpPr>
        <a:xfrm>
          <a:off x="0" y="0"/>
          <a:ext cx="0" cy="0"/>
          <a:chOff x="0" y="0"/>
          <a:chExt cx="0" cy="0"/>
        </a:xfrm>
      </p:grpSpPr>
      <p:sp>
        <p:nvSpPr>
          <p:cNvPr id="2" name="Title 1"/>
          <p:cNvSpPr>
            <a:spLocks noGrp="1"/>
          </p:cNvSpPr>
          <p:nvPr>
            <p:ph type="title"/>
          </p:nvPr>
        </p:nvSpPr>
        <p:spPr>
          <a:xfrm>
            <a:off x="5907087" y="266700"/>
            <a:ext cx="3008313" cy="2095500"/>
          </a:xfrm>
        </p:spPr>
        <p:txBody>
          <a:bodyPr anchor="b"/>
          <a:lstStyle>
            <a:lvl1pPr algn="ctr">
              <a:lnSpc>
                <a:spcPct val="100000"/>
              </a:lnSpc>
              <a:defRPr sz="2800" b="0">
                <a:effectLst>
                  <a:outerShdw blurRad="50800" dist="25400" dir="5400000" algn="t" rotWithShape="0">
                    <a:prstClr val="black">
                      <a:alpha val="25000"/>
                    </a:prstClr>
                  </a:outerShdw>
                </a:effectLst>
              </a:defRPr>
            </a:lvl1pPr>
          </a:lstStyle>
          <a:p>
            <a:r>
              <a:rPr lang="ro-RO" smtClean="0"/>
              <a:t>Clic pentru editare stil titlu</a:t>
            </a:r>
            <a:endParaRPr lang="en-US" dirty="0"/>
          </a:p>
        </p:txBody>
      </p:sp>
      <p:sp>
        <p:nvSpPr>
          <p:cNvPr id="3" name="Content Placeholder 2"/>
          <p:cNvSpPr>
            <a:spLocks noGrp="1"/>
          </p:cNvSpPr>
          <p:nvPr>
            <p:ph idx="1"/>
          </p:nvPr>
        </p:nvSpPr>
        <p:spPr>
          <a:xfrm>
            <a:off x="719137" y="273050"/>
            <a:ext cx="4995863"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o-RO" smtClean="0"/>
              <a:t>Clic pentru editare stiluri text Coordonator</a:t>
            </a:r>
          </a:p>
          <a:p>
            <a:pPr lvl="1"/>
            <a:r>
              <a:rPr lang="ro-RO" smtClean="0"/>
              <a:t>Al doilea nivel</a:t>
            </a:r>
          </a:p>
          <a:p>
            <a:pPr lvl="2"/>
            <a:r>
              <a:rPr lang="ro-RO" smtClean="0"/>
              <a:t>Al treilea nivel</a:t>
            </a:r>
          </a:p>
          <a:p>
            <a:pPr lvl="3"/>
            <a:r>
              <a:rPr lang="ro-RO" smtClean="0"/>
              <a:t>Al patrulea nivel</a:t>
            </a:r>
          </a:p>
          <a:p>
            <a:pPr lvl="4"/>
            <a:r>
              <a:rPr lang="ro-RO" smtClean="0"/>
              <a:t>Al cincilea nivel</a:t>
            </a:r>
            <a:endParaRPr lang="en-US" dirty="0"/>
          </a:p>
        </p:txBody>
      </p:sp>
      <p:sp>
        <p:nvSpPr>
          <p:cNvPr id="4" name="Text Placeholder 3"/>
          <p:cNvSpPr>
            <a:spLocks noGrp="1"/>
          </p:cNvSpPr>
          <p:nvPr>
            <p:ph type="body" sz="half" idx="2"/>
          </p:nvPr>
        </p:nvSpPr>
        <p:spPr>
          <a:xfrm>
            <a:off x="5907087" y="2438400"/>
            <a:ext cx="3008313" cy="3687763"/>
          </a:xfrm>
        </p:spPr>
        <p:txBody>
          <a:bodyPr>
            <a:normAutofit/>
          </a:bodyPr>
          <a:lstStyle>
            <a:lvl1pPr marL="0" indent="0" algn="ctr">
              <a:lnSpc>
                <a:spcPct val="125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o-RO" smtClean="0"/>
              <a:t>Clic pentru editare stiluri text Coordonator</a:t>
            </a:r>
          </a:p>
        </p:txBody>
      </p:sp>
      <p:sp>
        <p:nvSpPr>
          <p:cNvPr id="5" name="Date Placeholder 4"/>
          <p:cNvSpPr>
            <a:spLocks noGrp="1"/>
          </p:cNvSpPr>
          <p:nvPr>
            <p:ph type="dt" sz="half" idx="10"/>
          </p:nvPr>
        </p:nvSpPr>
        <p:spPr/>
        <p:txBody>
          <a:bodyPr/>
          <a:lstStyle/>
          <a:p>
            <a:fld id="{C11BE11A-0778-40B1-9EB7-EC0E2CC9B785}" type="datetimeFigureOut">
              <a:rPr lang="ro-RO" smtClean="0">
                <a:solidFill>
                  <a:prstClr val="black">
                    <a:lumMod val="65000"/>
                    <a:lumOff val="35000"/>
                  </a:prstClr>
                </a:solidFill>
              </a:rPr>
              <a:pPr/>
              <a:t>20.12.2024</a:t>
            </a:fld>
            <a:endParaRPr lang="ro-RO">
              <a:solidFill>
                <a:prstClr val="black">
                  <a:lumMod val="65000"/>
                  <a:lumOff val="35000"/>
                </a:prstClr>
              </a:solidFill>
            </a:endParaRPr>
          </a:p>
        </p:txBody>
      </p:sp>
      <p:sp>
        <p:nvSpPr>
          <p:cNvPr id="6" name="Footer Placeholder 5"/>
          <p:cNvSpPr>
            <a:spLocks noGrp="1"/>
          </p:cNvSpPr>
          <p:nvPr>
            <p:ph type="ftr" sz="quarter" idx="11"/>
          </p:nvPr>
        </p:nvSpPr>
        <p:spPr/>
        <p:txBody>
          <a:bodyPr/>
          <a:lstStyle/>
          <a:p>
            <a:endParaRPr lang="ro-RO">
              <a:solidFill>
                <a:prstClr val="black">
                  <a:lumMod val="65000"/>
                  <a:lumOff val="35000"/>
                </a:prstClr>
              </a:solidFill>
            </a:endParaRPr>
          </a:p>
        </p:txBody>
      </p:sp>
      <p:sp>
        <p:nvSpPr>
          <p:cNvPr id="7" name="Slide Number Placeholder 6"/>
          <p:cNvSpPr>
            <a:spLocks noGrp="1"/>
          </p:cNvSpPr>
          <p:nvPr>
            <p:ph type="sldNum" sz="quarter" idx="12"/>
          </p:nvPr>
        </p:nvSpPr>
        <p:spPr/>
        <p:txBody>
          <a:bodyPr/>
          <a:lstStyle/>
          <a:p>
            <a:fld id="{6F9E1D6A-1C4B-4556-8CB7-2D4F32153828}" type="slidenum">
              <a:rPr lang="ro-RO" smtClean="0">
                <a:solidFill>
                  <a:prstClr val="black">
                    <a:lumMod val="65000"/>
                    <a:lumOff val="35000"/>
                  </a:prstClr>
                </a:solidFill>
              </a:rPr>
              <a:pPr/>
              <a:t>‹#›</a:t>
            </a:fld>
            <a:endParaRPr lang="ro-RO">
              <a:solidFill>
                <a:prstClr val="black">
                  <a:lumMod val="65000"/>
                  <a:lumOff val="35000"/>
                </a:prstClr>
              </a:solidFill>
            </a:endParaRPr>
          </a:p>
        </p:txBody>
      </p:sp>
    </p:spTree>
    <p:extLst>
      <p:ext uri="{BB962C8B-B14F-4D97-AF65-F5344CB8AC3E}">
        <p14:creationId xmlns:p14="http://schemas.microsoft.com/office/powerpoint/2010/main" val="29518504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ine cu legendă">
    <p:spTree>
      <p:nvGrpSpPr>
        <p:cNvPr id="1" name=""/>
        <p:cNvGrpSpPr/>
        <p:nvPr/>
      </p:nvGrpSpPr>
      <p:grpSpPr>
        <a:xfrm>
          <a:off x="0" y="0"/>
          <a:ext cx="0" cy="0"/>
          <a:chOff x="0" y="0"/>
          <a:chExt cx="0" cy="0"/>
        </a:xfrm>
      </p:grpSpPr>
      <p:sp>
        <p:nvSpPr>
          <p:cNvPr id="2" name="Title 1"/>
          <p:cNvSpPr>
            <a:spLocks noGrp="1"/>
          </p:cNvSpPr>
          <p:nvPr>
            <p:ph type="title"/>
          </p:nvPr>
        </p:nvSpPr>
        <p:spPr>
          <a:xfrm>
            <a:off x="1679576" y="228600"/>
            <a:ext cx="5711824" cy="895350"/>
          </a:xfrm>
        </p:spPr>
        <p:txBody>
          <a:bodyPr anchor="b"/>
          <a:lstStyle>
            <a:lvl1pPr algn="ctr">
              <a:lnSpc>
                <a:spcPct val="100000"/>
              </a:lnSpc>
              <a:defRPr sz="2800" b="0"/>
            </a:lvl1pPr>
          </a:lstStyle>
          <a:p>
            <a:r>
              <a:rPr lang="ro-RO" smtClean="0"/>
              <a:t>Clic pentru editare stil titlu</a:t>
            </a:r>
            <a:endParaRPr lang="en-US" dirty="0"/>
          </a:p>
        </p:txBody>
      </p:sp>
      <p:sp>
        <p:nvSpPr>
          <p:cNvPr id="3" name="Picture Placeholder 2"/>
          <p:cNvSpPr>
            <a:spLocks noGrp="1"/>
          </p:cNvSpPr>
          <p:nvPr>
            <p:ph type="pic" idx="1"/>
          </p:nvPr>
        </p:nvSpPr>
        <p:spPr>
          <a:xfrm>
            <a:off x="1508126" y="1143000"/>
            <a:ext cx="6054724" cy="4541044"/>
          </a:xfrm>
          <a:ln w="76200">
            <a:solidFill>
              <a:schemeClr val="bg1"/>
            </a:solidFill>
          </a:ln>
          <a:effectLst>
            <a:outerShdw blurRad="88900" dist="50800" dir="5400000" algn="ctr" rotWithShape="0">
              <a:srgbClr val="000000">
                <a:alpha val="25000"/>
              </a:srgbClr>
            </a:outerShdw>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ro-RO" smtClean="0"/>
              <a:t>Faceți clic pe pictogramă pentru a adăuga o imagine</a:t>
            </a:r>
            <a:endParaRPr lang="en-US" dirty="0"/>
          </a:p>
        </p:txBody>
      </p:sp>
      <p:sp>
        <p:nvSpPr>
          <p:cNvPr id="4" name="Text Placeholder 3"/>
          <p:cNvSpPr>
            <a:spLocks noGrp="1"/>
          </p:cNvSpPr>
          <p:nvPr>
            <p:ph type="body" sz="half" idx="2"/>
          </p:nvPr>
        </p:nvSpPr>
        <p:spPr>
          <a:xfrm>
            <a:off x="1679576" y="5810250"/>
            <a:ext cx="5711824" cy="5334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o-RO" smtClean="0"/>
              <a:t>Clic pentru editare stiluri text Coordonator</a:t>
            </a:r>
          </a:p>
        </p:txBody>
      </p:sp>
      <p:sp>
        <p:nvSpPr>
          <p:cNvPr id="5" name="Date Placeholder 4"/>
          <p:cNvSpPr>
            <a:spLocks noGrp="1"/>
          </p:cNvSpPr>
          <p:nvPr>
            <p:ph type="dt" sz="half" idx="10"/>
          </p:nvPr>
        </p:nvSpPr>
        <p:spPr/>
        <p:txBody>
          <a:bodyPr/>
          <a:lstStyle/>
          <a:p>
            <a:fld id="{C11BE11A-0778-40B1-9EB7-EC0E2CC9B785}" type="datetimeFigureOut">
              <a:rPr lang="ro-RO" smtClean="0">
                <a:solidFill>
                  <a:prstClr val="black">
                    <a:lumMod val="65000"/>
                    <a:lumOff val="35000"/>
                  </a:prstClr>
                </a:solidFill>
              </a:rPr>
              <a:pPr/>
              <a:t>20.12.2024</a:t>
            </a:fld>
            <a:endParaRPr lang="ro-RO">
              <a:solidFill>
                <a:prstClr val="black">
                  <a:lumMod val="65000"/>
                  <a:lumOff val="35000"/>
                </a:prstClr>
              </a:solidFill>
            </a:endParaRPr>
          </a:p>
        </p:txBody>
      </p:sp>
      <p:sp>
        <p:nvSpPr>
          <p:cNvPr id="6" name="Footer Placeholder 5"/>
          <p:cNvSpPr>
            <a:spLocks noGrp="1"/>
          </p:cNvSpPr>
          <p:nvPr>
            <p:ph type="ftr" sz="quarter" idx="11"/>
          </p:nvPr>
        </p:nvSpPr>
        <p:spPr/>
        <p:txBody>
          <a:bodyPr/>
          <a:lstStyle/>
          <a:p>
            <a:endParaRPr lang="ro-RO">
              <a:solidFill>
                <a:prstClr val="black">
                  <a:lumMod val="65000"/>
                  <a:lumOff val="35000"/>
                </a:prstClr>
              </a:solidFill>
            </a:endParaRPr>
          </a:p>
        </p:txBody>
      </p:sp>
      <p:sp>
        <p:nvSpPr>
          <p:cNvPr id="7" name="Slide Number Placeholder 6"/>
          <p:cNvSpPr>
            <a:spLocks noGrp="1"/>
          </p:cNvSpPr>
          <p:nvPr>
            <p:ph type="sldNum" sz="quarter" idx="12"/>
          </p:nvPr>
        </p:nvSpPr>
        <p:spPr/>
        <p:txBody>
          <a:bodyPr/>
          <a:lstStyle/>
          <a:p>
            <a:fld id="{6F9E1D6A-1C4B-4556-8CB7-2D4F32153828}" type="slidenum">
              <a:rPr lang="ro-RO" smtClean="0">
                <a:solidFill>
                  <a:prstClr val="black">
                    <a:lumMod val="65000"/>
                    <a:lumOff val="35000"/>
                  </a:prstClr>
                </a:solidFill>
              </a:rPr>
              <a:pPr/>
              <a:t>‹#›</a:t>
            </a:fld>
            <a:endParaRPr lang="ro-RO">
              <a:solidFill>
                <a:prstClr val="black">
                  <a:lumMod val="65000"/>
                  <a:lumOff val="35000"/>
                </a:prstClr>
              </a:solidFill>
            </a:endParaRPr>
          </a:p>
        </p:txBody>
      </p:sp>
    </p:spTree>
    <p:extLst>
      <p:ext uri="{BB962C8B-B14F-4D97-AF65-F5344CB8AC3E}">
        <p14:creationId xmlns:p14="http://schemas.microsoft.com/office/powerpoint/2010/main" val="16734949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0"/>
            <a:ext cx="8229600" cy="1600200"/>
          </a:xfrm>
          <a:prstGeom prst="rect">
            <a:avLst/>
          </a:prstGeom>
        </p:spPr>
        <p:txBody>
          <a:bodyPr vert="horz" lIns="91440" tIns="45720" rIns="91440" bIns="45720" rtlCol="0" anchor="b">
            <a:noAutofit/>
          </a:bodyPr>
          <a:lstStyle/>
          <a:p>
            <a:r>
              <a:rPr lang="ro-RO" smtClean="0"/>
              <a:t>Clic pentru editare stil titlu</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ro-RO" smtClean="0"/>
              <a:t>Clic pentru editare stiluri text Coordonator</a:t>
            </a:r>
          </a:p>
          <a:p>
            <a:pPr lvl="1"/>
            <a:r>
              <a:rPr lang="ro-RO" smtClean="0"/>
              <a:t>Al doilea nivel</a:t>
            </a:r>
          </a:p>
          <a:p>
            <a:pPr lvl="2"/>
            <a:r>
              <a:rPr lang="ro-RO" smtClean="0"/>
              <a:t>Al treilea nivel</a:t>
            </a:r>
          </a:p>
          <a:p>
            <a:pPr lvl="3"/>
            <a:r>
              <a:rPr lang="ro-RO" smtClean="0"/>
              <a:t>Al patrulea nivel</a:t>
            </a:r>
          </a:p>
          <a:p>
            <a:pPr lvl="4"/>
            <a:r>
              <a:rPr lang="ro-RO" smtClean="0"/>
              <a:t>Al cincilea nivel</a:t>
            </a:r>
            <a:endParaRPr lang="en-US" dirty="0" smtClean="0"/>
          </a:p>
        </p:txBody>
      </p:sp>
      <p:sp>
        <p:nvSpPr>
          <p:cNvPr id="4" name="Date Placeholder 3"/>
          <p:cNvSpPr>
            <a:spLocks noGrp="1"/>
          </p:cNvSpPr>
          <p:nvPr>
            <p:ph type="dt" sz="half" idx="2"/>
          </p:nvPr>
        </p:nvSpPr>
        <p:spPr>
          <a:xfrm>
            <a:off x="6363347" y="6356350"/>
            <a:ext cx="2085975" cy="365125"/>
          </a:xfrm>
          <a:prstGeom prst="rect">
            <a:avLst/>
          </a:prstGeom>
        </p:spPr>
        <p:txBody>
          <a:bodyPr vert="horz" lIns="91440" tIns="45720" rIns="45720" bIns="45720" rtlCol="0" anchor="ctr"/>
          <a:lstStyle>
            <a:lvl1pPr algn="r">
              <a:defRPr sz="1200">
                <a:solidFill>
                  <a:schemeClr val="tx1">
                    <a:lumMod val="65000"/>
                    <a:lumOff val="35000"/>
                  </a:schemeClr>
                </a:solidFill>
                <a:latin typeface="Century Gothic" pitchFamily="34" charset="0"/>
              </a:defRPr>
            </a:lvl1pPr>
          </a:lstStyle>
          <a:p>
            <a:fld id="{C11BE11A-0778-40B1-9EB7-EC0E2CC9B785}" type="datetimeFigureOut">
              <a:rPr lang="ro-RO" smtClean="0">
                <a:solidFill>
                  <a:prstClr val="black">
                    <a:lumMod val="65000"/>
                    <a:lumOff val="35000"/>
                  </a:prstClr>
                </a:solidFill>
              </a:rPr>
              <a:pPr/>
              <a:t>20.12.2024</a:t>
            </a:fld>
            <a:endParaRPr lang="ro-RO">
              <a:solidFill>
                <a:prstClr val="black">
                  <a:lumMod val="65000"/>
                  <a:lumOff val="35000"/>
                </a:prstClr>
              </a:solidFill>
            </a:endParaRPr>
          </a:p>
        </p:txBody>
      </p:sp>
      <p:sp>
        <p:nvSpPr>
          <p:cNvPr id="5" name="Footer Placeholder 4"/>
          <p:cNvSpPr>
            <a:spLocks noGrp="1"/>
          </p:cNvSpPr>
          <p:nvPr>
            <p:ph type="ftr" sz="quarter" idx="3"/>
          </p:nvPr>
        </p:nvSpPr>
        <p:spPr>
          <a:xfrm>
            <a:off x="659165" y="6356350"/>
            <a:ext cx="2847975" cy="365125"/>
          </a:xfrm>
          <a:prstGeom prst="rect">
            <a:avLst/>
          </a:prstGeom>
        </p:spPr>
        <p:txBody>
          <a:bodyPr vert="horz" lIns="45720" tIns="45720" rIns="91440" bIns="45720" rtlCol="0" anchor="ctr"/>
          <a:lstStyle>
            <a:lvl1pPr algn="l">
              <a:defRPr sz="1200">
                <a:solidFill>
                  <a:schemeClr val="tx1">
                    <a:lumMod val="65000"/>
                    <a:lumOff val="35000"/>
                  </a:schemeClr>
                </a:solidFill>
                <a:latin typeface="Century Gothic" pitchFamily="34" charset="0"/>
              </a:defRPr>
            </a:lvl1pPr>
          </a:lstStyle>
          <a:p>
            <a:endParaRPr lang="ro-RO">
              <a:solidFill>
                <a:prstClr val="black">
                  <a:lumMod val="65000"/>
                  <a:lumOff val="35000"/>
                </a:prstClr>
              </a:solidFill>
            </a:endParaRPr>
          </a:p>
        </p:txBody>
      </p:sp>
      <p:sp>
        <p:nvSpPr>
          <p:cNvPr id="6" name="Slide Number Placeholder 5"/>
          <p:cNvSpPr>
            <a:spLocks noGrp="1"/>
          </p:cNvSpPr>
          <p:nvPr>
            <p:ph type="sldNum" sz="quarter" idx="4"/>
          </p:nvPr>
        </p:nvSpPr>
        <p:spPr>
          <a:xfrm>
            <a:off x="8543278" y="6356350"/>
            <a:ext cx="561975" cy="365125"/>
          </a:xfrm>
          <a:prstGeom prst="rect">
            <a:avLst/>
          </a:prstGeom>
        </p:spPr>
        <p:txBody>
          <a:bodyPr vert="horz" lIns="27432" tIns="45720" rIns="45720" bIns="45720" rtlCol="0" anchor="ctr"/>
          <a:lstStyle>
            <a:lvl1pPr algn="l">
              <a:defRPr sz="1200">
                <a:solidFill>
                  <a:schemeClr val="tx1">
                    <a:lumMod val="65000"/>
                    <a:lumOff val="35000"/>
                  </a:schemeClr>
                </a:solidFill>
                <a:latin typeface="Century Gothic" pitchFamily="34" charset="0"/>
              </a:defRPr>
            </a:lvl1pPr>
          </a:lstStyle>
          <a:p>
            <a:fld id="{6F9E1D6A-1C4B-4556-8CB7-2D4F32153828}" type="slidenum">
              <a:rPr lang="ro-RO" smtClean="0">
                <a:solidFill>
                  <a:prstClr val="black">
                    <a:lumMod val="65000"/>
                    <a:lumOff val="35000"/>
                  </a:prstClr>
                </a:solidFill>
              </a:rPr>
              <a:pPr/>
              <a:t>‹#›</a:t>
            </a:fld>
            <a:endParaRPr lang="ro-RO">
              <a:solidFill>
                <a:prstClr val="black">
                  <a:lumMod val="65000"/>
                  <a:lumOff val="35000"/>
                </a:prstClr>
              </a:solidFill>
            </a:endParaRPr>
          </a:p>
        </p:txBody>
      </p:sp>
      <p:sp>
        <p:nvSpPr>
          <p:cNvPr id="7" name="Oval 6"/>
          <p:cNvSpPr/>
          <p:nvPr/>
        </p:nvSpPr>
        <p:spPr>
          <a:xfrm>
            <a:off x="8457760" y="6499384"/>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 name="Oval 7"/>
          <p:cNvSpPr/>
          <p:nvPr/>
        </p:nvSpPr>
        <p:spPr>
          <a:xfrm>
            <a:off x="569119" y="6499384"/>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Tree>
    <p:extLst>
      <p:ext uri="{BB962C8B-B14F-4D97-AF65-F5344CB8AC3E}">
        <p14:creationId xmlns:p14="http://schemas.microsoft.com/office/powerpoint/2010/main" val="150476632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14400" rtl="0" eaLnBrk="1" latinLnBrk="0" hangingPunct="1">
        <a:lnSpc>
          <a:spcPts val="5800"/>
        </a:lnSpc>
        <a:spcBef>
          <a:spcPct val="0"/>
        </a:spcBef>
        <a:buNone/>
        <a:defRPr sz="5400" kern="1200">
          <a:solidFill>
            <a:schemeClr val="tx2"/>
          </a:solidFill>
          <a:effectLst>
            <a:outerShdw blurRad="63500" dist="38100" dir="5400000" algn="t" rotWithShape="0">
              <a:prstClr val="black">
                <a:alpha val="25000"/>
              </a:prstClr>
            </a:outerShdw>
          </a:effectLst>
          <a:latin typeface="+mn-lt"/>
          <a:ea typeface="+mj-ea"/>
          <a:cs typeface="+mj-cs"/>
        </a:defRPr>
      </a:lvl1pPr>
    </p:titleStyle>
    <p:bodyStyle>
      <a:lvl1pPr marL="342900" indent="-342900" algn="l" defTabSz="914400" rtl="0" eaLnBrk="1" latinLnBrk="0" hangingPunct="1">
        <a:spcBef>
          <a:spcPct val="20000"/>
        </a:spcBef>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hyperlink" Target="https://www.gsma.com/" TargetMode="Externa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chemeClr val="accent2">
                <a:lumMod val="60000"/>
                <a:lumOff val="40000"/>
              </a:schemeClr>
            </a:gs>
            <a:gs pos="50000">
              <a:schemeClr val="accent6">
                <a:lumMod val="60000"/>
                <a:lumOff val="40000"/>
              </a:schemeClr>
            </a:gs>
            <a:gs pos="80000">
              <a:schemeClr val="bg2">
                <a:tint val="95000"/>
                <a:shade val="100000"/>
                <a:satMod val="130000"/>
                <a:lumMod val="130000"/>
              </a:schemeClr>
            </a:gs>
            <a:gs pos="97000">
              <a:schemeClr val="tx2">
                <a:lumMod val="20000"/>
                <a:lumOff val="8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3" name="Substituent conținut 2"/>
          <p:cNvSpPr>
            <a:spLocks noGrp="1"/>
          </p:cNvSpPr>
          <p:nvPr>
            <p:ph type="body" idx="4294967295"/>
          </p:nvPr>
        </p:nvSpPr>
        <p:spPr>
          <a:xfrm>
            <a:off x="1403648" y="3645024"/>
            <a:ext cx="7344816" cy="2304256"/>
          </a:xfrm>
        </p:spPr>
        <p:txBody>
          <a:bodyPr>
            <a:normAutofit fontScale="70000" lnSpcReduction="20000"/>
          </a:bodyPr>
          <a:lstStyle/>
          <a:p>
            <a:pPr marL="0" indent="0">
              <a:buNone/>
            </a:pPr>
            <a:r>
              <a:rPr lang="ro-RO" sz="2800" dirty="0" smtClean="0"/>
              <a:t>		</a:t>
            </a:r>
          </a:p>
          <a:p>
            <a:pPr marL="0" indent="0">
              <a:buNone/>
            </a:pPr>
            <a:r>
              <a:rPr lang="ro-RO" sz="2800" dirty="0">
                <a:solidFill>
                  <a:schemeClr val="accent2"/>
                </a:solidFill>
                <a:latin typeface="Imprint MT Shadow" pitchFamily="82" charset="0"/>
              </a:rPr>
              <a:t>	</a:t>
            </a:r>
            <a:r>
              <a:rPr lang="ro-RO" sz="2800" dirty="0" smtClean="0">
                <a:solidFill>
                  <a:schemeClr val="accent2"/>
                </a:solidFill>
                <a:latin typeface="Imprint MT Shadow" pitchFamily="82" charset="0"/>
              </a:rPr>
              <a:t>	</a:t>
            </a:r>
          </a:p>
          <a:p>
            <a:pPr marL="0" indent="0">
              <a:buNone/>
            </a:pPr>
            <a:r>
              <a:rPr lang="ro-RO" sz="2800" dirty="0">
                <a:solidFill>
                  <a:schemeClr val="accent2"/>
                </a:solidFill>
                <a:latin typeface="Imprint MT Shadow" pitchFamily="82" charset="0"/>
              </a:rPr>
              <a:t>	</a:t>
            </a:r>
            <a:r>
              <a:rPr lang="ro-RO" sz="2800" dirty="0" smtClean="0">
                <a:solidFill>
                  <a:schemeClr val="accent2"/>
                </a:solidFill>
                <a:latin typeface="Imprint MT Shadow" pitchFamily="82" charset="0"/>
              </a:rPr>
              <a:t>	</a:t>
            </a:r>
          </a:p>
          <a:p>
            <a:pPr marL="0" indent="0">
              <a:buNone/>
            </a:pPr>
            <a:r>
              <a:rPr lang="ro-RO" sz="2800" dirty="0">
                <a:solidFill>
                  <a:schemeClr val="accent2"/>
                </a:solidFill>
                <a:latin typeface="Imprint MT Shadow" pitchFamily="82" charset="0"/>
              </a:rPr>
              <a:t>	</a:t>
            </a:r>
            <a:r>
              <a:rPr lang="ro-RO" sz="2800" dirty="0" smtClean="0">
                <a:solidFill>
                  <a:schemeClr val="accent2"/>
                </a:solidFill>
                <a:latin typeface="Imprint MT Shadow" pitchFamily="82" charset="0"/>
              </a:rPr>
              <a:t>	     </a:t>
            </a:r>
          </a:p>
          <a:p>
            <a:pPr marL="0" indent="0">
              <a:buNone/>
            </a:pPr>
            <a:r>
              <a:rPr lang="ro-RO" sz="2800" dirty="0">
                <a:solidFill>
                  <a:schemeClr val="accent2"/>
                </a:solidFill>
                <a:latin typeface="Imprint MT Shadow" pitchFamily="82" charset="0"/>
              </a:rPr>
              <a:t>	</a:t>
            </a:r>
            <a:r>
              <a:rPr lang="ro-RO" sz="2800" dirty="0" smtClean="0">
                <a:solidFill>
                  <a:schemeClr val="accent2"/>
                </a:solidFill>
                <a:latin typeface="Imprint MT Shadow" pitchFamily="82" charset="0"/>
              </a:rPr>
              <a:t>	    </a:t>
            </a:r>
            <a:r>
              <a:rPr lang="ro-RO" sz="4900" dirty="0" smtClean="0">
                <a:solidFill>
                  <a:schemeClr val="accent2"/>
                </a:solidFill>
                <a:latin typeface="Imprint MT Shadow" pitchFamily="82" charset="0"/>
              </a:rPr>
              <a:t>Andreea-Florina </a:t>
            </a:r>
            <a:r>
              <a:rPr lang="ro-RO" sz="4900" dirty="0" err="1">
                <a:solidFill>
                  <a:schemeClr val="accent2"/>
                </a:solidFill>
                <a:latin typeface="Imprint MT Shadow" pitchFamily="82" charset="0"/>
              </a:rPr>
              <a:t>Golgoțiu</a:t>
            </a:r>
            <a:endParaRPr lang="ro-RO" sz="4900" dirty="0" smtClean="0">
              <a:solidFill>
                <a:schemeClr val="accent2"/>
              </a:solidFill>
              <a:latin typeface="Imprint MT Shadow" pitchFamily="82" charset="0"/>
            </a:endParaRPr>
          </a:p>
          <a:p>
            <a:pPr marL="0" indent="0">
              <a:buNone/>
            </a:pPr>
            <a:r>
              <a:rPr lang="ro-RO" sz="3900" dirty="0" smtClean="0">
                <a:solidFill>
                  <a:schemeClr val="accent2"/>
                </a:solidFill>
              </a:rPr>
              <a:t>			  </a:t>
            </a:r>
            <a:endParaRPr lang="ro-RO" sz="3900" dirty="0">
              <a:solidFill>
                <a:schemeClr val="accent2"/>
              </a:solidFill>
              <a:latin typeface="Imprint MT Shadow" pitchFamily="82" charset="0"/>
            </a:endParaRPr>
          </a:p>
        </p:txBody>
      </p:sp>
      <p:sp>
        <p:nvSpPr>
          <p:cNvPr id="5" name="Dreptunghi 4"/>
          <p:cNvSpPr/>
          <p:nvPr/>
        </p:nvSpPr>
        <p:spPr>
          <a:xfrm>
            <a:off x="827584" y="1772816"/>
            <a:ext cx="7272808" cy="3385542"/>
          </a:xfrm>
          <a:prstGeom prst="rect">
            <a:avLst/>
          </a:prstGeom>
          <a:noFill/>
        </p:spPr>
        <p:txBody>
          <a:bodyPr wrap="square" lIns="91440" tIns="45720" rIns="91440" bIns="45720">
            <a:spAutoFit/>
          </a:bodyPr>
          <a:lstStyle/>
          <a:p>
            <a:pPr algn="ctr"/>
            <a:r>
              <a:rPr lang="it-IT" sz="4000" b="1" dirty="0" smtClean="0">
                <a:ln w="12700">
                  <a:solidFill>
                    <a:srgbClr val="2F5897">
                      <a:satMod val="155000"/>
                    </a:srgbClr>
                  </a:solidFill>
                  <a:prstDash val="solid"/>
                </a:ln>
                <a:solidFill>
                  <a:srgbClr val="9C5252">
                    <a:lumMod val="60000"/>
                    <a:lumOff val="40000"/>
                  </a:srgbClr>
                </a:solidFill>
                <a:effectLst>
                  <a:glow rad="63500">
                    <a:srgbClr val="6076B4">
                      <a:satMod val="175000"/>
                      <a:alpha val="40000"/>
                    </a:srgbClr>
                  </a:glow>
                  <a:outerShdw blurRad="41275" dist="20320" dir="1800000" algn="tl" rotWithShape="0">
                    <a:srgbClr val="000000">
                      <a:alpha val="40000"/>
                    </a:srgbClr>
                  </a:outerShdw>
                </a:effectLst>
              </a:rPr>
              <a:t>Prezentare generală a 5G NR. Performanțe tehnice. Disponibilitate a serviciilor 5G în lume.</a:t>
            </a:r>
            <a:endParaRPr lang="ro-RO" sz="4000" b="1" dirty="0" smtClean="0">
              <a:ln w="12700">
                <a:solidFill>
                  <a:srgbClr val="2F5897">
                    <a:satMod val="155000"/>
                  </a:srgbClr>
                </a:solidFill>
                <a:prstDash val="solid"/>
              </a:ln>
              <a:solidFill>
                <a:srgbClr val="9C5252">
                  <a:lumMod val="60000"/>
                  <a:lumOff val="40000"/>
                </a:srgbClr>
              </a:solidFill>
              <a:effectLst>
                <a:glow rad="101600">
                  <a:srgbClr val="6076B4">
                    <a:satMod val="175000"/>
                    <a:alpha val="40000"/>
                  </a:srgbClr>
                </a:glow>
                <a:outerShdw blurRad="41275" dist="20320" dir="1800000" algn="tl" rotWithShape="0">
                  <a:srgbClr val="000000">
                    <a:alpha val="40000"/>
                  </a:srgbClr>
                </a:outerShdw>
              </a:effectLst>
            </a:endParaRPr>
          </a:p>
          <a:p>
            <a:pPr algn="ctr"/>
            <a:endParaRPr lang="ro-RO" sz="5400" b="1" dirty="0">
              <a:ln w="12700">
                <a:solidFill>
                  <a:srgbClr val="2F5897">
                    <a:satMod val="155000"/>
                  </a:srgbClr>
                </a:solidFill>
                <a:prstDash val="solid"/>
              </a:ln>
              <a:solidFill>
                <a:srgbClr val="9C5252">
                  <a:lumMod val="60000"/>
                  <a:lumOff val="40000"/>
                </a:srgbClr>
              </a:solidFill>
              <a:effectLst>
                <a:glow rad="101600">
                  <a:srgbClr val="6076B4">
                    <a:satMod val="175000"/>
                    <a:alpha val="40000"/>
                  </a:srgbClr>
                </a:glow>
                <a:outerShdw blurRad="41275" dist="20320" dir="1800000" algn="tl" rotWithShape="0">
                  <a:srgbClr val="000000">
                    <a:alpha val="40000"/>
                  </a:srgbClr>
                </a:outerShdw>
              </a:effectLst>
            </a:endParaRPr>
          </a:p>
        </p:txBody>
      </p:sp>
    </p:spTree>
    <p:extLst>
      <p:ext uri="{BB962C8B-B14F-4D97-AF65-F5344CB8AC3E}">
        <p14:creationId xmlns:p14="http://schemas.microsoft.com/office/powerpoint/2010/main" val="1087102353"/>
      </p:ext>
    </p:extLst>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5">
                                            <p:txEl>
                                              <p:pRg st="0" end="0"/>
                                            </p:txEl>
                                          </p:spTgt>
                                        </p:tgtEl>
                                      </p:cBhvr>
                                    </p:animEffect>
                                    <p:animScale>
                                      <p:cBhvr>
                                        <p:cTn id="7" dur="250" autoRev="1" fill="hold"/>
                                        <p:tgtEl>
                                          <p:spTgt spid="5">
                                            <p:txEl>
                                              <p:pRg st="0" end="0"/>
                                            </p:txEl>
                                          </p:spTgt>
                                        </p:tgtEl>
                                      </p:cBhvr>
                                      <p:by x="105000" y="105000"/>
                                    </p:animScale>
                                  </p:childTnLst>
                                </p:cTn>
                              </p:par>
                            </p:childTnLst>
                          </p:cTn>
                        </p:par>
                        <p:par>
                          <p:cTn id="8" fill="hold">
                            <p:stCondLst>
                              <p:cond delay="500"/>
                            </p:stCondLst>
                            <p:childTnLst>
                              <p:par>
                                <p:cTn id="9" presetID="26" presetClass="entr" presetSubtype="0" fill="hold" nodeType="after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animEffect transition="in" filter="wipe(down)">
                                      <p:cBhvr>
                                        <p:cTn id="11" dur="580">
                                          <p:stCondLst>
                                            <p:cond delay="0"/>
                                          </p:stCondLst>
                                        </p:cTn>
                                        <p:tgtEl>
                                          <p:spTgt spid="3">
                                            <p:txEl>
                                              <p:pRg st="4" end="4"/>
                                            </p:txEl>
                                          </p:spTgt>
                                        </p:tgtEl>
                                      </p:cBhvr>
                                    </p:animEffect>
                                    <p:anim calcmode="lin" valueType="num">
                                      <p:cBhvr>
                                        <p:cTn id="12" dur="1822" tmFilter="0,0; 0.14,0.36; 0.43,0.73; 0.71,0.91; 1.0,1.0">
                                          <p:stCondLst>
                                            <p:cond delay="0"/>
                                          </p:stCondLst>
                                        </p:cTn>
                                        <p:tgtEl>
                                          <p:spTgt spid="3">
                                            <p:txEl>
                                              <p:pRg st="4" end="4"/>
                                            </p:txEl>
                                          </p:spTgt>
                                        </p:tgtEl>
                                        <p:attrNameLst>
                                          <p:attrName>ppt_x</p:attrName>
                                        </p:attrNameLst>
                                      </p:cBhvr>
                                      <p:tavLst>
                                        <p:tav tm="0">
                                          <p:val>
                                            <p:strVal val="#ppt_x-0.25"/>
                                          </p:val>
                                        </p:tav>
                                        <p:tav tm="100000">
                                          <p:val>
                                            <p:strVal val="#ppt_x"/>
                                          </p:val>
                                        </p:tav>
                                      </p:tavLst>
                                    </p:anim>
                                    <p:anim calcmode="lin" valueType="num">
                                      <p:cBhvr>
                                        <p:cTn id="13" dur="664" tmFilter="0.0,0.0; 0.25,0.07; 0.50,0.2; 0.75,0.467; 1.0,1.0">
                                          <p:stCondLst>
                                            <p:cond delay="0"/>
                                          </p:stCondLst>
                                        </p:cTn>
                                        <p:tgtEl>
                                          <p:spTgt spid="3">
                                            <p:txEl>
                                              <p:pRg st="4" end="4"/>
                                            </p:txEl>
                                          </p:spTgt>
                                        </p:tgtEl>
                                        <p:attrNameLst>
                                          <p:attrName>ppt_y</p:attrName>
                                        </p:attrNameLst>
                                      </p:cBhvr>
                                      <p:tavLst>
                                        <p:tav tm="0" fmla="#ppt_y-sin(pi*$)/3">
                                          <p:val>
                                            <p:fltVal val="0.5"/>
                                          </p:val>
                                        </p:tav>
                                        <p:tav tm="100000">
                                          <p:val>
                                            <p:fltVal val="1"/>
                                          </p:val>
                                        </p:tav>
                                      </p:tavLst>
                                    </p:anim>
                                    <p:anim calcmode="lin" valueType="num">
                                      <p:cBhvr>
                                        <p:cTn id="14" dur="664" tmFilter="0, 0; 0.125,0.2665; 0.25,0.4; 0.375,0.465; 0.5,0.5;  0.625,0.535; 0.75,0.6; 0.875,0.7335; 1,1">
                                          <p:stCondLst>
                                            <p:cond delay="664"/>
                                          </p:stCondLst>
                                        </p:cTn>
                                        <p:tgtEl>
                                          <p:spTgt spid="3">
                                            <p:txEl>
                                              <p:pRg st="4" end="4"/>
                                            </p:txEl>
                                          </p:spTgt>
                                        </p:tgtEl>
                                        <p:attrNameLst>
                                          <p:attrName>ppt_y</p:attrName>
                                        </p:attrNameLst>
                                      </p:cBhvr>
                                      <p:tavLst>
                                        <p:tav tm="0" fmla="#ppt_y-sin(pi*$)/9">
                                          <p:val>
                                            <p:fltVal val="0"/>
                                          </p:val>
                                        </p:tav>
                                        <p:tav tm="100000">
                                          <p:val>
                                            <p:fltVal val="1"/>
                                          </p:val>
                                        </p:tav>
                                      </p:tavLst>
                                    </p:anim>
                                    <p:anim calcmode="lin" valueType="num">
                                      <p:cBhvr>
                                        <p:cTn id="15" dur="332" tmFilter="0, 0; 0.125,0.2665; 0.25,0.4; 0.375,0.465; 0.5,0.5;  0.625,0.535; 0.75,0.6; 0.875,0.7335; 1,1">
                                          <p:stCondLst>
                                            <p:cond delay="1324"/>
                                          </p:stCondLst>
                                        </p:cTn>
                                        <p:tgtEl>
                                          <p:spTgt spid="3">
                                            <p:txEl>
                                              <p:pRg st="4" end="4"/>
                                            </p:txEl>
                                          </p:spTgt>
                                        </p:tgtEl>
                                        <p:attrNameLst>
                                          <p:attrName>ppt_y</p:attrName>
                                        </p:attrNameLst>
                                      </p:cBhvr>
                                      <p:tavLst>
                                        <p:tav tm="0" fmla="#ppt_y-sin(pi*$)/27">
                                          <p:val>
                                            <p:fltVal val="0"/>
                                          </p:val>
                                        </p:tav>
                                        <p:tav tm="100000">
                                          <p:val>
                                            <p:fltVal val="1"/>
                                          </p:val>
                                        </p:tav>
                                      </p:tavLst>
                                    </p:anim>
                                    <p:anim calcmode="lin" valueType="num">
                                      <p:cBhvr>
                                        <p:cTn id="16" dur="164" tmFilter="0, 0; 0.125,0.2665; 0.25,0.4; 0.375,0.465; 0.5,0.5;  0.625,0.535; 0.75,0.6; 0.875,0.7335; 1,1">
                                          <p:stCondLst>
                                            <p:cond delay="1656"/>
                                          </p:stCondLst>
                                        </p:cTn>
                                        <p:tgtEl>
                                          <p:spTgt spid="3">
                                            <p:txEl>
                                              <p:pRg st="4" end="4"/>
                                            </p:txEl>
                                          </p:spTgt>
                                        </p:tgtEl>
                                        <p:attrNameLst>
                                          <p:attrName>ppt_y</p:attrName>
                                        </p:attrNameLst>
                                      </p:cBhvr>
                                      <p:tavLst>
                                        <p:tav tm="0" fmla="#ppt_y-sin(pi*$)/81">
                                          <p:val>
                                            <p:fltVal val="0"/>
                                          </p:val>
                                        </p:tav>
                                        <p:tav tm="100000">
                                          <p:val>
                                            <p:fltVal val="1"/>
                                          </p:val>
                                        </p:tav>
                                      </p:tavLst>
                                    </p:anim>
                                    <p:animScale>
                                      <p:cBhvr>
                                        <p:cTn id="17" dur="26">
                                          <p:stCondLst>
                                            <p:cond delay="650"/>
                                          </p:stCondLst>
                                        </p:cTn>
                                        <p:tgtEl>
                                          <p:spTgt spid="3">
                                            <p:txEl>
                                              <p:pRg st="4" end="4"/>
                                            </p:txEl>
                                          </p:spTgt>
                                        </p:tgtEl>
                                      </p:cBhvr>
                                      <p:to x="100000" y="60000"/>
                                    </p:animScale>
                                    <p:animScale>
                                      <p:cBhvr>
                                        <p:cTn id="18" dur="166" decel="50000">
                                          <p:stCondLst>
                                            <p:cond delay="676"/>
                                          </p:stCondLst>
                                        </p:cTn>
                                        <p:tgtEl>
                                          <p:spTgt spid="3">
                                            <p:txEl>
                                              <p:pRg st="4" end="4"/>
                                            </p:txEl>
                                          </p:spTgt>
                                        </p:tgtEl>
                                      </p:cBhvr>
                                      <p:to x="100000" y="100000"/>
                                    </p:animScale>
                                    <p:animScale>
                                      <p:cBhvr>
                                        <p:cTn id="19" dur="26">
                                          <p:stCondLst>
                                            <p:cond delay="1312"/>
                                          </p:stCondLst>
                                        </p:cTn>
                                        <p:tgtEl>
                                          <p:spTgt spid="3">
                                            <p:txEl>
                                              <p:pRg st="4" end="4"/>
                                            </p:txEl>
                                          </p:spTgt>
                                        </p:tgtEl>
                                      </p:cBhvr>
                                      <p:to x="100000" y="80000"/>
                                    </p:animScale>
                                    <p:animScale>
                                      <p:cBhvr>
                                        <p:cTn id="20" dur="166" decel="50000">
                                          <p:stCondLst>
                                            <p:cond delay="1338"/>
                                          </p:stCondLst>
                                        </p:cTn>
                                        <p:tgtEl>
                                          <p:spTgt spid="3">
                                            <p:txEl>
                                              <p:pRg st="4" end="4"/>
                                            </p:txEl>
                                          </p:spTgt>
                                        </p:tgtEl>
                                      </p:cBhvr>
                                      <p:to x="100000" y="100000"/>
                                    </p:animScale>
                                    <p:animScale>
                                      <p:cBhvr>
                                        <p:cTn id="21" dur="26">
                                          <p:stCondLst>
                                            <p:cond delay="1642"/>
                                          </p:stCondLst>
                                        </p:cTn>
                                        <p:tgtEl>
                                          <p:spTgt spid="3">
                                            <p:txEl>
                                              <p:pRg st="4" end="4"/>
                                            </p:txEl>
                                          </p:spTgt>
                                        </p:tgtEl>
                                      </p:cBhvr>
                                      <p:to x="100000" y="90000"/>
                                    </p:animScale>
                                    <p:animScale>
                                      <p:cBhvr>
                                        <p:cTn id="22" dur="166" decel="50000">
                                          <p:stCondLst>
                                            <p:cond delay="1668"/>
                                          </p:stCondLst>
                                        </p:cTn>
                                        <p:tgtEl>
                                          <p:spTgt spid="3">
                                            <p:txEl>
                                              <p:pRg st="4" end="4"/>
                                            </p:txEl>
                                          </p:spTgt>
                                        </p:tgtEl>
                                      </p:cBhvr>
                                      <p:to x="100000" y="100000"/>
                                    </p:animScale>
                                    <p:animScale>
                                      <p:cBhvr>
                                        <p:cTn id="23" dur="26">
                                          <p:stCondLst>
                                            <p:cond delay="1808"/>
                                          </p:stCondLst>
                                        </p:cTn>
                                        <p:tgtEl>
                                          <p:spTgt spid="3">
                                            <p:txEl>
                                              <p:pRg st="4" end="4"/>
                                            </p:txEl>
                                          </p:spTgt>
                                        </p:tgtEl>
                                      </p:cBhvr>
                                      <p:to x="100000" y="95000"/>
                                    </p:animScale>
                                    <p:animScale>
                                      <p:cBhvr>
                                        <p:cTn id="24" dur="166" decel="50000">
                                          <p:stCondLst>
                                            <p:cond delay="1834"/>
                                          </p:stCondLst>
                                        </p:cTn>
                                        <p:tgtEl>
                                          <p:spTgt spid="3">
                                            <p:txEl>
                                              <p:pRg st="4" end="4"/>
                                            </p:txEl>
                                          </p:spTgt>
                                        </p:tgtEl>
                                      </p:cBhvr>
                                      <p:to x="100000" y="100000"/>
                                    </p:animScale>
                                  </p:childTnLst>
                                </p:cTn>
                              </p:par>
                            </p:childTnLst>
                          </p:cTn>
                        </p:par>
                        <p:par>
                          <p:cTn id="25" fill="hold">
                            <p:stCondLst>
                              <p:cond delay="2500"/>
                            </p:stCondLst>
                            <p:childTnLst>
                              <p:par>
                                <p:cTn id="26" presetID="26" presetClass="entr" presetSubtype="0" fill="hold" nodeType="after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wipe(down)">
                                      <p:cBhvr>
                                        <p:cTn id="28" dur="580">
                                          <p:stCondLst>
                                            <p:cond delay="0"/>
                                          </p:stCondLst>
                                        </p:cTn>
                                        <p:tgtEl>
                                          <p:spTgt spid="3">
                                            <p:txEl>
                                              <p:pRg st="5" end="5"/>
                                            </p:txEl>
                                          </p:spTgt>
                                        </p:tgtEl>
                                      </p:cBhvr>
                                    </p:animEffect>
                                    <p:anim calcmode="lin" valueType="num">
                                      <p:cBhvr>
                                        <p:cTn id="29" dur="1822" tmFilter="0,0; 0.14,0.36; 0.43,0.73; 0.71,0.91; 1.0,1.0">
                                          <p:stCondLst>
                                            <p:cond delay="0"/>
                                          </p:stCondLst>
                                        </p:cTn>
                                        <p:tgtEl>
                                          <p:spTgt spid="3">
                                            <p:txEl>
                                              <p:pRg st="5" end="5"/>
                                            </p:txEl>
                                          </p:spTgt>
                                        </p:tgtEl>
                                        <p:attrNameLst>
                                          <p:attrName>ppt_x</p:attrName>
                                        </p:attrNameLst>
                                      </p:cBhvr>
                                      <p:tavLst>
                                        <p:tav tm="0">
                                          <p:val>
                                            <p:strVal val="#ppt_x-0.25"/>
                                          </p:val>
                                        </p:tav>
                                        <p:tav tm="100000">
                                          <p:val>
                                            <p:strVal val="#ppt_x"/>
                                          </p:val>
                                        </p:tav>
                                      </p:tavLst>
                                    </p:anim>
                                    <p:anim calcmode="lin" valueType="num">
                                      <p:cBhvr>
                                        <p:cTn id="30" dur="664" tmFilter="0.0,0.0; 0.25,0.07; 0.50,0.2; 0.75,0.467; 1.0,1.0">
                                          <p:stCondLst>
                                            <p:cond delay="0"/>
                                          </p:stCondLst>
                                        </p:cTn>
                                        <p:tgtEl>
                                          <p:spTgt spid="3">
                                            <p:txEl>
                                              <p:pRg st="5" end="5"/>
                                            </p:txEl>
                                          </p:spTgt>
                                        </p:tgtEl>
                                        <p:attrNameLst>
                                          <p:attrName>ppt_y</p:attrName>
                                        </p:attrNameLst>
                                      </p:cBhvr>
                                      <p:tavLst>
                                        <p:tav tm="0" fmla="#ppt_y-sin(pi*$)/3">
                                          <p:val>
                                            <p:fltVal val="0.5"/>
                                          </p:val>
                                        </p:tav>
                                        <p:tav tm="100000">
                                          <p:val>
                                            <p:fltVal val="1"/>
                                          </p:val>
                                        </p:tav>
                                      </p:tavLst>
                                    </p:anim>
                                    <p:anim calcmode="lin" valueType="num">
                                      <p:cBhvr>
                                        <p:cTn id="31" dur="664" tmFilter="0, 0; 0.125,0.2665; 0.25,0.4; 0.375,0.465; 0.5,0.5;  0.625,0.535; 0.75,0.6; 0.875,0.7335; 1,1">
                                          <p:stCondLst>
                                            <p:cond delay="664"/>
                                          </p:stCondLst>
                                        </p:cTn>
                                        <p:tgtEl>
                                          <p:spTgt spid="3">
                                            <p:txEl>
                                              <p:pRg st="5" end="5"/>
                                            </p:txEl>
                                          </p:spTgt>
                                        </p:tgtEl>
                                        <p:attrNameLst>
                                          <p:attrName>ppt_y</p:attrName>
                                        </p:attrNameLst>
                                      </p:cBhvr>
                                      <p:tavLst>
                                        <p:tav tm="0" fmla="#ppt_y-sin(pi*$)/9">
                                          <p:val>
                                            <p:fltVal val="0"/>
                                          </p:val>
                                        </p:tav>
                                        <p:tav tm="100000">
                                          <p:val>
                                            <p:fltVal val="1"/>
                                          </p:val>
                                        </p:tav>
                                      </p:tavLst>
                                    </p:anim>
                                    <p:anim calcmode="lin" valueType="num">
                                      <p:cBhvr>
                                        <p:cTn id="32" dur="332" tmFilter="0, 0; 0.125,0.2665; 0.25,0.4; 0.375,0.465; 0.5,0.5;  0.625,0.535; 0.75,0.6; 0.875,0.7335; 1,1">
                                          <p:stCondLst>
                                            <p:cond delay="1324"/>
                                          </p:stCondLst>
                                        </p:cTn>
                                        <p:tgtEl>
                                          <p:spTgt spid="3">
                                            <p:txEl>
                                              <p:pRg st="5" end="5"/>
                                            </p:txEl>
                                          </p:spTgt>
                                        </p:tgtEl>
                                        <p:attrNameLst>
                                          <p:attrName>ppt_y</p:attrName>
                                        </p:attrNameLst>
                                      </p:cBhvr>
                                      <p:tavLst>
                                        <p:tav tm="0" fmla="#ppt_y-sin(pi*$)/27">
                                          <p:val>
                                            <p:fltVal val="0"/>
                                          </p:val>
                                        </p:tav>
                                        <p:tav tm="100000">
                                          <p:val>
                                            <p:fltVal val="1"/>
                                          </p:val>
                                        </p:tav>
                                      </p:tavLst>
                                    </p:anim>
                                    <p:anim calcmode="lin" valueType="num">
                                      <p:cBhvr>
                                        <p:cTn id="33" dur="164" tmFilter="0, 0; 0.125,0.2665; 0.25,0.4; 0.375,0.465; 0.5,0.5;  0.625,0.535; 0.75,0.6; 0.875,0.7335; 1,1">
                                          <p:stCondLst>
                                            <p:cond delay="1656"/>
                                          </p:stCondLst>
                                        </p:cTn>
                                        <p:tgtEl>
                                          <p:spTgt spid="3">
                                            <p:txEl>
                                              <p:pRg st="5" end="5"/>
                                            </p:txEl>
                                          </p:spTgt>
                                        </p:tgtEl>
                                        <p:attrNameLst>
                                          <p:attrName>ppt_y</p:attrName>
                                        </p:attrNameLst>
                                      </p:cBhvr>
                                      <p:tavLst>
                                        <p:tav tm="0" fmla="#ppt_y-sin(pi*$)/81">
                                          <p:val>
                                            <p:fltVal val="0"/>
                                          </p:val>
                                        </p:tav>
                                        <p:tav tm="100000">
                                          <p:val>
                                            <p:fltVal val="1"/>
                                          </p:val>
                                        </p:tav>
                                      </p:tavLst>
                                    </p:anim>
                                    <p:animScale>
                                      <p:cBhvr>
                                        <p:cTn id="34" dur="26">
                                          <p:stCondLst>
                                            <p:cond delay="650"/>
                                          </p:stCondLst>
                                        </p:cTn>
                                        <p:tgtEl>
                                          <p:spTgt spid="3">
                                            <p:txEl>
                                              <p:pRg st="5" end="5"/>
                                            </p:txEl>
                                          </p:spTgt>
                                        </p:tgtEl>
                                      </p:cBhvr>
                                      <p:to x="100000" y="60000"/>
                                    </p:animScale>
                                    <p:animScale>
                                      <p:cBhvr>
                                        <p:cTn id="35" dur="166" decel="50000">
                                          <p:stCondLst>
                                            <p:cond delay="676"/>
                                          </p:stCondLst>
                                        </p:cTn>
                                        <p:tgtEl>
                                          <p:spTgt spid="3">
                                            <p:txEl>
                                              <p:pRg st="5" end="5"/>
                                            </p:txEl>
                                          </p:spTgt>
                                        </p:tgtEl>
                                      </p:cBhvr>
                                      <p:to x="100000" y="100000"/>
                                    </p:animScale>
                                    <p:animScale>
                                      <p:cBhvr>
                                        <p:cTn id="36" dur="26">
                                          <p:stCondLst>
                                            <p:cond delay="1312"/>
                                          </p:stCondLst>
                                        </p:cTn>
                                        <p:tgtEl>
                                          <p:spTgt spid="3">
                                            <p:txEl>
                                              <p:pRg st="5" end="5"/>
                                            </p:txEl>
                                          </p:spTgt>
                                        </p:tgtEl>
                                      </p:cBhvr>
                                      <p:to x="100000" y="80000"/>
                                    </p:animScale>
                                    <p:animScale>
                                      <p:cBhvr>
                                        <p:cTn id="37" dur="166" decel="50000">
                                          <p:stCondLst>
                                            <p:cond delay="1338"/>
                                          </p:stCondLst>
                                        </p:cTn>
                                        <p:tgtEl>
                                          <p:spTgt spid="3">
                                            <p:txEl>
                                              <p:pRg st="5" end="5"/>
                                            </p:txEl>
                                          </p:spTgt>
                                        </p:tgtEl>
                                      </p:cBhvr>
                                      <p:to x="100000" y="100000"/>
                                    </p:animScale>
                                    <p:animScale>
                                      <p:cBhvr>
                                        <p:cTn id="38" dur="26">
                                          <p:stCondLst>
                                            <p:cond delay="1642"/>
                                          </p:stCondLst>
                                        </p:cTn>
                                        <p:tgtEl>
                                          <p:spTgt spid="3">
                                            <p:txEl>
                                              <p:pRg st="5" end="5"/>
                                            </p:txEl>
                                          </p:spTgt>
                                        </p:tgtEl>
                                      </p:cBhvr>
                                      <p:to x="100000" y="90000"/>
                                    </p:animScale>
                                    <p:animScale>
                                      <p:cBhvr>
                                        <p:cTn id="39" dur="166" decel="50000">
                                          <p:stCondLst>
                                            <p:cond delay="1668"/>
                                          </p:stCondLst>
                                        </p:cTn>
                                        <p:tgtEl>
                                          <p:spTgt spid="3">
                                            <p:txEl>
                                              <p:pRg st="5" end="5"/>
                                            </p:txEl>
                                          </p:spTgt>
                                        </p:tgtEl>
                                      </p:cBhvr>
                                      <p:to x="100000" y="100000"/>
                                    </p:animScale>
                                    <p:animScale>
                                      <p:cBhvr>
                                        <p:cTn id="40" dur="26">
                                          <p:stCondLst>
                                            <p:cond delay="1808"/>
                                          </p:stCondLst>
                                        </p:cTn>
                                        <p:tgtEl>
                                          <p:spTgt spid="3">
                                            <p:txEl>
                                              <p:pRg st="5" end="5"/>
                                            </p:txEl>
                                          </p:spTgt>
                                        </p:tgtEl>
                                      </p:cBhvr>
                                      <p:to x="100000" y="95000"/>
                                    </p:animScale>
                                    <p:animScale>
                                      <p:cBhvr>
                                        <p:cTn id="41" dur="166" decel="50000">
                                          <p:stCondLst>
                                            <p:cond delay="1834"/>
                                          </p:stCondLst>
                                        </p:cTn>
                                        <p:tgtEl>
                                          <p:spTgt spid="3">
                                            <p:txEl>
                                              <p:pRg st="5" end="5"/>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chemeClr val="accent2">
                <a:lumMod val="40000"/>
                <a:lumOff val="60000"/>
              </a:schemeClr>
            </a:gs>
            <a:gs pos="53000">
              <a:srgbClr val="D4DEFF"/>
            </a:gs>
            <a:gs pos="83000">
              <a:srgbClr val="D4DEFF"/>
            </a:gs>
            <a:gs pos="100000">
              <a:schemeClr val="accent2">
                <a:lumMod val="20000"/>
                <a:lumOff val="80000"/>
              </a:schemeClr>
            </a:gs>
          </a:gsLst>
          <a:lin ang="5400000" scaled="0"/>
        </a:gradFill>
        <a:effectLst/>
      </p:bgPr>
    </p:bg>
    <p:spTree>
      <p:nvGrpSpPr>
        <p:cNvPr id="1" name=""/>
        <p:cNvGrpSpPr/>
        <p:nvPr/>
      </p:nvGrpSpPr>
      <p:grpSpPr>
        <a:xfrm>
          <a:off x="0" y="0"/>
          <a:ext cx="0" cy="0"/>
          <a:chOff x="0" y="0"/>
          <a:chExt cx="0" cy="0"/>
        </a:xfrm>
      </p:grpSpPr>
      <p:sp>
        <p:nvSpPr>
          <p:cNvPr id="4" name="CasetăText 3"/>
          <p:cNvSpPr txBox="1"/>
          <p:nvPr/>
        </p:nvSpPr>
        <p:spPr>
          <a:xfrm>
            <a:off x="611560" y="476672"/>
            <a:ext cx="7848872" cy="1477328"/>
          </a:xfrm>
          <a:prstGeom prst="rect">
            <a:avLst/>
          </a:prstGeom>
          <a:noFill/>
        </p:spPr>
        <p:txBody>
          <a:bodyPr wrap="square" rtlCol="0">
            <a:spAutoFit/>
          </a:bodyPr>
          <a:lstStyle/>
          <a:p>
            <a:pPr algn="just"/>
            <a:r>
              <a:rPr lang="ro-RO" dirty="0" smtClean="0">
                <a:latin typeface="Calibri" panose="020F0502020204030204" pitchFamily="34" charset="0"/>
                <a:cs typeface="Calibri" panose="020F0502020204030204" pitchFamily="34" charset="0"/>
              </a:rPr>
              <a:t>	</a:t>
            </a:r>
            <a:r>
              <a:rPr lang="vi-VN" dirty="0" smtClean="0">
                <a:latin typeface="Calibri" panose="020F0502020204030204" pitchFamily="34" charset="0"/>
                <a:cs typeface="Calibri" panose="020F0502020204030204" pitchFamily="34" charset="0"/>
              </a:rPr>
              <a:t>Prima versiune pentru NR este în 3GPP Release 15 fiind disponibilă până la sfârșitul anului 2017 pentru a îndeplini cerințele comerciale privind implementările</a:t>
            </a:r>
            <a:r>
              <a:rPr lang="ro-RO" dirty="0" smtClean="0">
                <a:latin typeface="Calibri" panose="020F0502020204030204" pitchFamily="34" charset="0"/>
                <a:cs typeface="Calibri" panose="020F0502020204030204" pitchFamily="34" charset="0"/>
              </a:rPr>
              <a:t> </a:t>
            </a:r>
            <a:r>
              <a:rPr lang="vi-VN" dirty="0" smtClean="0">
                <a:latin typeface="Calibri" panose="020F0502020204030204" pitchFamily="34" charset="0"/>
                <a:cs typeface="Calibri" panose="020F0502020204030204" pitchFamily="34" charset="0"/>
              </a:rPr>
              <a:t>5G </a:t>
            </a:r>
            <a:r>
              <a:rPr lang="pt-BR" dirty="0" smtClean="0">
                <a:latin typeface="Calibri" panose="020F0502020204030204" pitchFamily="34" charset="0"/>
                <a:cs typeface="Calibri" panose="020F0502020204030204" pitchFamily="34" charset="0"/>
              </a:rPr>
              <a:t>definite de ITU-R, Uniunea Internațională de Telecomunicații Sectorul de Standardizare a Radiocomunicațiilor</a:t>
            </a:r>
            <a:r>
              <a:rPr lang="ro-RO" dirty="0" smtClean="0">
                <a:latin typeface="Calibri" panose="020F0502020204030204" pitchFamily="34" charset="0"/>
                <a:cs typeface="Calibri" panose="020F0502020204030204" pitchFamily="34" charset="0"/>
              </a:rPr>
              <a:t>. </a:t>
            </a:r>
            <a:endParaRPr lang="pt-BR" dirty="0" smtClean="0">
              <a:latin typeface="Calibri" panose="020F0502020204030204" pitchFamily="34" charset="0"/>
              <a:cs typeface="Calibri" panose="020F0502020204030204" pitchFamily="34" charset="0"/>
            </a:endParaRPr>
          </a:p>
          <a:p>
            <a:endParaRPr lang="ro-RO" dirty="0"/>
          </a:p>
        </p:txBody>
      </p:sp>
      <p:pic>
        <p:nvPicPr>
          <p:cNvPr id="5" name="Imagine 4"/>
          <p:cNvPicPr/>
          <p:nvPr/>
        </p:nvPicPr>
        <p:blipFill>
          <a:blip r:embed="rId2"/>
          <a:stretch>
            <a:fillRect/>
          </a:stretch>
        </p:blipFill>
        <p:spPr>
          <a:xfrm>
            <a:off x="1259632" y="2132856"/>
            <a:ext cx="6887813" cy="4019810"/>
          </a:xfrm>
          <a:prstGeom prst="rect">
            <a:avLst/>
          </a:prstGeom>
        </p:spPr>
      </p:pic>
    </p:spTree>
    <p:extLst>
      <p:ext uri="{BB962C8B-B14F-4D97-AF65-F5344CB8AC3E}">
        <p14:creationId xmlns:p14="http://schemas.microsoft.com/office/powerpoint/2010/main" val="5155956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tile tx="0" ty="0" sx="100000" sy="100000" flip="none" algn="tl"/>
        </a:blipFill>
        <a:effectLst/>
      </p:bgPr>
    </p:bg>
    <p:spTree>
      <p:nvGrpSpPr>
        <p:cNvPr id="1" name=""/>
        <p:cNvGrpSpPr/>
        <p:nvPr/>
      </p:nvGrpSpPr>
      <p:grpSpPr>
        <a:xfrm>
          <a:off x="0" y="0"/>
          <a:ext cx="0" cy="0"/>
          <a:chOff x="0" y="0"/>
          <a:chExt cx="0" cy="0"/>
        </a:xfrm>
      </p:grpSpPr>
      <p:sp>
        <p:nvSpPr>
          <p:cNvPr id="4" name="Dreptunghi 3"/>
          <p:cNvSpPr/>
          <p:nvPr/>
        </p:nvSpPr>
        <p:spPr>
          <a:xfrm>
            <a:off x="899592" y="3501008"/>
            <a:ext cx="7416824" cy="2831544"/>
          </a:xfrm>
          <a:prstGeom prst="rect">
            <a:avLst/>
          </a:prstGeom>
        </p:spPr>
        <p:txBody>
          <a:bodyPr wrap="square">
            <a:spAutoFit/>
          </a:bodyPr>
          <a:lstStyle/>
          <a:p>
            <a:pPr marL="285750" indent="-285750">
              <a:buFont typeface="Wingdings" panose="05000000000000000000" pitchFamily="2" charset="2"/>
              <a:buChar char="v"/>
            </a:pPr>
            <a:endParaRPr lang="ro-RO" dirty="0" smtClean="0"/>
          </a:p>
          <a:p>
            <a:pPr algn="just"/>
            <a:r>
              <a:rPr lang="ro-RO" dirty="0"/>
              <a:t>	</a:t>
            </a:r>
            <a:r>
              <a:rPr lang="vi-VN" sz="2000" dirty="0" smtClean="0">
                <a:solidFill>
                  <a:srgbClr val="0070C0"/>
                </a:solidFill>
                <a:latin typeface="Calibri" panose="020F0502020204030204" pitchFamily="34" charset="0"/>
                <a:cs typeface="Calibri" panose="020F0502020204030204" pitchFamily="34" charset="0"/>
              </a:rPr>
              <a:t>Pe lângă smartphone-uri, există și alte dispozitive care beneficiază de tehnologia </a:t>
            </a:r>
            <a:r>
              <a:rPr lang="ro-RO" sz="2000" dirty="0" smtClean="0">
                <a:solidFill>
                  <a:srgbClr val="0070C0"/>
                </a:solidFill>
                <a:latin typeface="Calibri" panose="020F0502020204030204" pitchFamily="34" charset="0"/>
                <a:cs typeface="Calibri" panose="020F0502020204030204" pitchFamily="34" charset="0"/>
              </a:rPr>
              <a:t>5G</a:t>
            </a:r>
          </a:p>
          <a:p>
            <a:pPr marL="285750" indent="-285750" algn="just">
              <a:buFont typeface="Wingdings" panose="05000000000000000000" pitchFamily="2" charset="2"/>
              <a:buChar char="v"/>
            </a:pPr>
            <a:r>
              <a:rPr lang="vi-VN" sz="2000" dirty="0" smtClean="0">
                <a:solidFill>
                  <a:srgbClr val="0070C0"/>
                </a:solidFill>
                <a:latin typeface="Calibri" panose="020F0502020204030204" pitchFamily="34" charset="0"/>
                <a:cs typeface="Calibri" panose="020F0502020204030204" pitchFamily="34" charset="0"/>
              </a:rPr>
              <a:t>routerele 5G</a:t>
            </a:r>
            <a:endParaRPr lang="ro-RO" sz="2000" dirty="0" smtClean="0">
              <a:solidFill>
                <a:srgbClr val="0070C0"/>
              </a:solidFill>
              <a:latin typeface="Calibri" panose="020F0502020204030204" pitchFamily="34" charset="0"/>
              <a:cs typeface="Calibri" panose="020F0502020204030204" pitchFamily="34" charset="0"/>
            </a:endParaRPr>
          </a:p>
          <a:p>
            <a:pPr marL="285750" indent="-285750" algn="just">
              <a:buFont typeface="Wingdings" panose="05000000000000000000" pitchFamily="2" charset="2"/>
              <a:buChar char="v"/>
            </a:pPr>
            <a:r>
              <a:rPr lang="vi-VN" sz="2000" dirty="0" smtClean="0">
                <a:solidFill>
                  <a:srgbClr val="0070C0"/>
                </a:solidFill>
                <a:latin typeface="Calibri" panose="020F0502020204030204" pitchFamily="34" charset="0"/>
                <a:cs typeface="Calibri" panose="020F0502020204030204" pitchFamily="34" charset="0"/>
              </a:rPr>
              <a:t>hotspot-urile mobile </a:t>
            </a:r>
            <a:endParaRPr lang="ro-RO" sz="2000" dirty="0" smtClean="0">
              <a:solidFill>
                <a:srgbClr val="0070C0"/>
              </a:solidFill>
              <a:latin typeface="Calibri" panose="020F0502020204030204" pitchFamily="34" charset="0"/>
              <a:cs typeface="Calibri" panose="020F0502020204030204" pitchFamily="34" charset="0"/>
            </a:endParaRPr>
          </a:p>
          <a:p>
            <a:pPr marL="285750" indent="-285750" algn="just">
              <a:buFont typeface="Wingdings" panose="05000000000000000000" pitchFamily="2" charset="2"/>
              <a:buChar char="v"/>
            </a:pPr>
            <a:r>
              <a:rPr lang="vi-VN" sz="2000" dirty="0" smtClean="0">
                <a:solidFill>
                  <a:srgbClr val="0070C0"/>
                </a:solidFill>
                <a:latin typeface="Calibri" panose="020F0502020204030204" pitchFamily="34" charset="0"/>
                <a:cs typeface="Calibri" panose="020F0502020204030204" pitchFamily="34" charset="0"/>
              </a:rPr>
              <a:t>dispozitivele Internet of Things (IoT) </a:t>
            </a:r>
            <a:endParaRPr lang="ro-RO" sz="2000" dirty="0" smtClean="0">
              <a:solidFill>
                <a:srgbClr val="0070C0"/>
              </a:solidFill>
              <a:latin typeface="Calibri" panose="020F0502020204030204" pitchFamily="34" charset="0"/>
              <a:cs typeface="Calibri" panose="020F0502020204030204" pitchFamily="34" charset="0"/>
            </a:endParaRPr>
          </a:p>
          <a:p>
            <a:pPr algn="just"/>
            <a:r>
              <a:rPr lang="ro-RO" sz="2000" dirty="0" smtClean="0">
                <a:solidFill>
                  <a:srgbClr val="0070C0"/>
                </a:solidFill>
              </a:rPr>
              <a:t>	</a:t>
            </a:r>
            <a:r>
              <a:rPr lang="vi-VN" sz="2000" dirty="0" smtClean="0">
                <a:solidFill>
                  <a:srgbClr val="0070C0"/>
                </a:solidFill>
                <a:latin typeface="Calibri" panose="020F0502020204030204" pitchFamily="34" charset="0"/>
                <a:cs typeface="Calibri" panose="020F0502020204030204" pitchFamily="34" charset="0"/>
              </a:rPr>
              <a:t>La sfârșitul anului 2017 3GPP a finalizat specificațiile pentru primul set de standarde 5G în cadrul Release15, care a inclus 5G NR (New Radio) pentru frecvențe sub 6 GHz și milimetrice (mmWave). </a:t>
            </a:r>
            <a:endParaRPr lang="ro-RO" sz="2000" dirty="0">
              <a:solidFill>
                <a:srgbClr val="0070C0"/>
              </a:solidFill>
              <a:latin typeface="Calibri" panose="020F0502020204030204" pitchFamily="34" charset="0"/>
              <a:cs typeface="Calibri" panose="020F0502020204030204" pitchFamily="34" charset="0"/>
            </a:endParaRPr>
          </a:p>
        </p:txBody>
      </p:sp>
      <p:pic>
        <p:nvPicPr>
          <p:cNvPr id="5" name="Imagine 4" descr="Evolution of mobile communication : 1G to 5G | by Ponnimili | Jun, 2023 ..."/>
          <p:cNvPicPr/>
          <p:nvPr/>
        </p:nvPicPr>
        <p:blipFill>
          <a:blip r:embed="rId3">
            <a:extLst>
              <a:ext uri="{28A0092B-C50C-407E-A947-70E740481C1C}">
                <a14:useLocalDpi xmlns:a14="http://schemas.microsoft.com/office/drawing/2010/main" val="0"/>
              </a:ext>
            </a:extLst>
          </a:blip>
          <a:srcRect/>
          <a:stretch>
            <a:fillRect/>
          </a:stretch>
        </p:blipFill>
        <p:spPr bwMode="auto">
          <a:xfrm>
            <a:off x="899592" y="476672"/>
            <a:ext cx="7344816" cy="3240359"/>
          </a:xfrm>
          <a:prstGeom prst="rect">
            <a:avLst/>
          </a:prstGeom>
          <a:noFill/>
          <a:ln>
            <a:solidFill>
              <a:srgbClr val="0070C0"/>
            </a:solidFill>
          </a:ln>
          <a:effectLst>
            <a:outerShdw blurRad="50800" dist="38100" algn="l" rotWithShape="0">
              <a:prstClr val="black">
                <a:alpha val="40000"/>
              </a:prstClr>
            </a:outerShdw>
          </a:effectLst>
        </p:spPr>
      </p:pic>
    </p:spTree>
    <p:extLst>
      <p:ext uri="{BB962C8B-B14F-4D97-AF65-F5344CB8AC3E}">
        <p14:creationId xmlns:p14="http://schemas.microsoft.com/office/powerpoint/2010/main" val="239823952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
        <p:nvSpPr>
          <p:cNvPr id="2" name="CasetăText 1"/>
          <p:cNvSpPr txBox="1"/>
          <p:nvPr/>
        </p:nvSpPr>
        <p:spPr>
          <a:xfrm>
            <a:off x="1835696" y="0"/>
            <a:ext cx="5184576" cy="584775"/>
          </a:xfrm>
          <a:prstGeom prst="rect">
            <a:avLst/>
          </a:prstGeom>
          <a:noFill/>
        </p:spPr>
        <p:txBody>
          <a:bodyPr wrap="square" rtlCol="0">
            <a:spAutoFit/>
          </a:bodyPr>
          <a:lstStyle/>
          <a:p>
            <a:r>
              <a:rPr lang="ro-RO" sz="3200" b="1" dirty="0" smtClean="0">
                <a:solidFill>
                  <a:schemeClr val="bg1"/>
                </a:solidFill>
              </a:rPr>
              <a:t>  2. Performanțe tehnice</a:t>
            </a:r>
            <a:endParaRPr lang="ro-RO" sz="3200" b="1" dirty="0">
              <a:solidFill>
                <a:schemeClr val="bg1"/>
              </a:solidFill>
            </a:endParaRPr>
          </a:p>
        </p:txBody>
      </p:sp>
    </p:spTree>
    <p:extLst>
      <p:ext uri="{BB962C8B-B14F-4D97-AF65-F5344CB8AC3E}">
        <p14:creationId xmlns:p14="http://schemas.microsoft.com/office/powerpoint/2010/main" val="150120940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gradFill flip="none" rotWithShape="1">
          <a:gsLst>
            <a:gs pos="34000">
              <a:schemeClr val="accent1">
                <a:lumMod val="40000"/>
                <a:lumOff val="60000"/>
              </a:schemeClr>
            </a:gs>
            <a:gs pos="76000">
              <a:schemeClr val="bg1">
                <a:tint val="90000"/>
                <a:shade val="90000"/>
                <a:satMod val="200000"/>
              </a:schemeClr>
            </a:gs>
            <a:gs pos="92000">
              <a:schemeClr val="bg1">
                <a:tint val="90000"/>
                <a:shade val="70000"/>
                <a:satMod val="250000"/>
              </a:schemeClr>
            </a:gs>
          </a:gsLst>
          <a:lin ang="2700000" scaled="1"/>
          <a:tileRect/>
        </a:gradFill>
        <a:effectLst/>
      </p:bgPr>
    </p:bg>
    <p:spTree>
      <p:nvGrpSpPr>
        <p:cNvPr id="1" name=""/>
        <p:cNvGrpSpPr/>
        <p:nvPr/>
      </p:nvGrpSpPr>
      <p:grpSpPr>
        <a:xfrm>
          <a:off x="0" y="0"/>
          <a:ext cx="0" cy="0"/>
          <a:chOff x="0" y="0"/>
          <a:chExt cx="0" cy="0"/>
        </a:xfrm>
      </p:grpSpPr>
      <p:sp>
        <p:nvSpPr>
          <p:cNvPr id="2" name="CasetăText 1"/>
          <p:cNvSpPr txBox="1"/>
          <p:nvPr/>
        </p:nvSpPr>
        <p:spPr>
          <a:xfrm>
            <a:off x="539552" y="188640"/>
            <a:ext cx="7992888" cy="3231654"/>
          </a:xfrm>
          <a:prstGeom prst="rect">
            <a:avLst/>
          </a:prstGeom>
          <a:noFill/>
        </p:spPr>
        <p:txBody>
          <a:bodyPr wrap="square" rtlCol="0">
            <a:spAutoFit/>
          </a:bodyPr>
          <a:lstStyle/>
          <a:p>
            <a:r>
              <a:rPr lang="en-US" sz="2800" b="1" dirty="0">
                <a:solidFill>
                  <a:srgbClr val="002060"/>
                </a:solidFill>
                <a:latin typeface="Calibri" panose="020F0502020204030204" pitchFamily="34" charset="0"/>
                <a:cs typeface="Calibri" panose="020F0502020204030204" pitchFamily="34" charset="0"/>
              </a:rPr>
              <a:t>2.1 </a:t>
            </a:r>
            <a:r>
              <a:rPr lang="en-US" sz="2800" b="1" dirty="0" err="1">
                <a:solidFill>
                  <a:srgbClr val="002060"/>
                </a:solidFill>
                <a:latin typeface="Calibri" panose="020F0502020204030204" pitchFamily="34" charset="0"/>
                <a:cs typeface="Calibri" panose="020F0502020204030204" pitchFamily="34" charset="0"/>
              </a:rPr>
              <a:t>Frecvențe</a:t>
            </a:r>
            <a:r>
              <a:rPr lang="en-US" sz="2800" b="1" dirty="0">
                <a:solidFill>
                  <a:srgbClr val="002060"/>
                </a:solidFill>
                <a:latin typeface="Calibri" panose="020F0502020204030204" pitchFamily="34" charset="0"/>
                <a:cs typeface="Calibri" panose="020F0502020204030204" pitchFamily="34" charset="0"/>
              </a:rPr>
              <a:t> radio </a:t>
            </a:r>
            <a:endParaRPr lang="ro-RO" sz="2800" b="1" dirty="0">
              <a:solidFill>
                <a:srgbClr val="002060"/>
              </a:solidFill>
              <a:latin typeface="Calibri" panose="020F0502020204030204" pitchFamily="34" charset="0"/>
              <a:cs typeface="Calibri" panose="020F0502020204030204" pitchFamily="34" charset="0"/>
            </a:endParaRPr>
          </a:p>
          <a:p>
            <a:endParaRPr lang="ro-RO" dirty="0">
              <a:solidFill>
                <a:srgbClr val="002060"/>
              </a:solidFill>
            </a:endParaRPr>
          </a:p>
          <a:p>
            <a:pPr marL="285750" indent="-285750" algn="just">
              <a:buFont typeface="Wingdings" panose="05000000000000000000" pitchFamily="2" charset="2"/>
              <a:buChar char="Ø"/>
            </a:pPr>
            <a:r>
              <a:rPr lang="en-US" sz="2000" dirty="0" smtClean="0">
                <a:solidFill>
                  <a:srgbClr val="002060"/>
                </a:solidFill>
                <a:latin typeface="Calibri" panose="020F0502020204030204" pitchFamily="34" charset="0"/>
                <a:cs typeface="Calibri" panose="020F0502020204030204" pitchFamily="34" charset="0"/>
              </a:rPr>
              <a:t>5G </a:t>
            </a:r>
            <a:r>
              <a:rPr lang="en-US" sz="2000" dirty="0" err="1">
                <a:solidFill>
                  <a:srgbClr val="002060"/>
                </a:solidFill>
                <a:latin typeface="Calibri" panose="020F0502020204030204" pitchFamily="34" charset="0"/>
                <a:cs typeface="Calibri" panose="020F0502020204030204" pitchFamily="34" charset="0"/>
              </a:rPr>
              <a:t>utilizează</a:t>
            </a:r>
            <a:r>
              <a:rPr lang="en-US" sz="2000" dirty="0">
                <a:solidFill>
                  <a:srgbClr val="002060"/>
                </a:solidFill>
                <a:latin typeface="Calibri" panose="020F0502020204030204" pitchFamily="34" charset="0"/>
                <a:cs typeface="Calibri" panose="020F0502020204030204" pitchFamily="34" charset="0"/>
              </a:rPr>
              <a:t> o </a:t>
            </a:r>
            <a:r>
              <a:rPr lang="en-US" sz="2000" dirty="0" err="1">
                <a:solidFill>
                  <a:srgbClr val="002060"/>
                </a:solidFill>
                <a:latin typeface="Calibri" panose="020F0502020204030204" pitchFamily="34" charset="0"/>
                <a:cs typeface="Calibri" panose="020F0502020204030204" pitchFamily="34" charset="0"/>
              </a:rPr>
              <a:t>gamă</a:t>
            </a:r>
            <a:r>
              <a:rPr lang="en-US" sz="2000" dirty="0">
                <a:solidFill>
                  <a:srgbClr val="002060"/>
                </a:solidFill>
                <a:latin typeface="Calibri" panose="020F0502020204030204" pitchFamily="34" charset="0"/>
                <a:cs typeface="Calibri" panose="020F0502020204030204" pitchFamily="34" charset="0"/>
              </a:rPr>
              <a:t> </a:t>
            </a:r>
            <a:r>
              <a:rPr lang="en-US" sz="2000" dirty="0" err="1">
                <a:solidFill>
                  <a:srgbClr val="002060"/>
                </a:solidFill>
                <a:latin typeface="Calibri" panose="020F0502020204030204" pitchFamily="34" charset="0"/>
                <a:cs typeface="Calibri" panose="020F0502020204030204" pitchFamily="34" charset="0"/>
              </a:rPr>
              <a:t>mai</a:t>
            </a:r>
            <a:r>
              <a:rPr lang="en-US" sz="2000" dirty="0">
                <a:solidFill>
                  <a:srgbClr val="002060"/>
                </a:solidFill>
                <a:latin typeface="Calibri" panose="020F0502020204030204" pitchFamily="34" charset="0"/>
                <a:cs typeface="Calibri" panose="020F0502020204030204" pitchFamily="34" charset="0"/>
              </a:rPr>
              <a:t> </a:t>
            </a:r>
            <a:r>
              <a:rPr lang="en-US" sz="2000" dirty="0" err="1">
                <a:solidFill>
                  <a:srgbClr val="002060"/>
                </a:solidFill>
                <a:latin typeface="Calibri" panose="020F0502020204030204" pitchFamily="34" charset="0"/>
                <a:cs typeface="Calibri" panose="020F0502020204030204" pitchFamily="34" charset="0"/>
              </a:rPr>
              <a:t>largă</a:t>
            </a:r>
            <a:r>
              <a:rPr lang="en-US" sz="2000" dirty="0">
                <a:solidFill>
                  <a:srgbClr val="002060"/>
                </a:solidFill>
                <a:latin typeface="Calibri" panose="020F0502020204030204" pitchFamily="34" charset="0"/>
                <a:cs typeface="Calibri" panose="020F0502020204030204" pitchFamily="34" charset="0"/>
              </a:rPr>
              <a:t> de </a:t>
            </a:r>
            <a:r>
              <a:rPr lang="en-US" sz="2000" dirty="0" err="1">
                <a:solidFill>
                  <a:srgbClr val="002060"/>
                </a:solidFill>
                <a:latin typeface="Calibri" panose="020F0502020204030204" pitchFamily="34" charset="0"/>
                <a:cs typeface="Calibri" panose="020F0502020204030204" pitchFamily="34" charset="0"/>
              </a:rPr>
              <a:t>frecvențe</a:t>
            </a:r>
            <a:r>
              <a:rPr lang="en-US" sz="2000" dirty="0">
                <a:solidFill>
                  <a:srgbClr val="002060"/>
                </a:solidFill>
                <a:latin typeface="Calibri" panose="020F0502020204030204" pitchFamily="34" charset="0"/>
                <a:cs typeface="Calibri" panose="020F0502020204030204" pitchFamily="34" charset="0"/>
              </a:rPr>
              <a:t> </a:t>
            </a:r>
            <a:r>
              <a:rPr lang="en-US" sz="2000" dirty="0" smtClean="0">
                <a:solidFill>
                  <a:srgbClr val="002060"/>
                </a:solidFill>
                <a:latin typeface="Calibri" panose="020F0502020204030204" pitchFamily="34" charset="0"/>
                <a:cs typeface="Calibri" panose="020F0502020204030204" pitchFamily="34" charset="0"/>
              </a:rPr>
              <a:t>radio</a:t>
            </a:r>
            <a:endParaRPr lang="ro-RO" sz="2000" dirty="0" smtClean="0">
              <a:solidFill>
                <a:srgbClr val="002060"/>
              </a:solidFill>
              <a:latin typeface="Calibri" panose="020F0502020204030204" pitchFamily="34" charset="0"/>
              <a:cs typeface="Calibri" panose="020F0502020204030204" pitchFamily="34" charset="0"/>
            </a:endParaRPr>
          </a:p>
          <a:p>
            <a:pPr marL="285750" indent="-285750" algn="just">
              <a:buFont typeface="Wingdings" panose="05000000000000000000" pitchFamily="2" charset="2"/>
              <a:buChar char="Ø"/>
            </a:pPr>
            <a:r>
              <a:rPr lang="ro-RO" sz="2000" dirty="0" smtClean="0">
                <a:solidFill>
                  <a:srgbClr val="002060"/>
                </a:solidFill>
                <a:latin typeface="Calibri" panose="020F0502020204030204" pitchFamily="34" charset="0"/>
                <a:cs typeface="Calibri" panose="020F0502020204030204" pitchFamily="34" charset="0"/>
              </a:rPr>
              <a:t>transmiterea mai multor date pe aceeași cantitate de spațiu =&gt; </a:t>
            </a:r>
            <a:r>
              <a:rPr lang="fr-BE" sz="2000" dirty="0" err="1">
                <a:solidFill>
                  <a:srgbClr val="002060"/>
                </a:solidFill>
                <a:latin typeface="Calibri" panose="020F0502020204030204" pitchFamily="34" charset="0"/>
                <a:cs typeface="Calibri" panose="020F0502020204030204" pitchFamily="34" charset="0"/>
              </a:rPr>
              <a:t>viteze</a:t>
            </a:r>
            <a:r>
              <a:rPr lang="fr-BE" sz="2000" dirty="0">
                <a:solidFill>
                  <a:srgbClr val="002060"/>
                </a:solidFill>
                <a:latin typeface="Calibri" panose="020F0502020204030204" pitchFamily="34" charset="0"/>
                <a:cs typeface="Calibri" panose="020F0502020204030204" pitchFamily="34" charset="0"/>
              </a:rPr>
              <a:t> mai </a:t>
            </a:r>
            <a:r>
              <a:rPr lang="fr-BE" sz="2000" dirty="0" smtClean="0">
                <a:solidFill>
                  <a:srgbClr val="002060"/>
                </a:solidFill>
                <a:latin typeface="Calibri" panose="020F0502020204030204" pitchFamily="34" charset="0"/>
                <a:cs typeface="Calibri" panose="020F0502020204030204" pitchFamily="34" charset="0"/>
              </a:rPr>
              <a:t>mari</a:t>
            </a:r>
            <a:endParaRPr lang="ro-RO" sz="2000" dirty="0" smtClean="0">
              <a:solidFill>
                <a:srgbClr val="002060"/>
              </a:solidFill>
              <a:latin typeface="Calibri" panose="020F0502020204030204" pitchFamily="34" charset="0"/>
              <a:cs typeface="Calibri" panose="020F0502020204030204" pitchFamily="34" charset="0"/>
            </a:endParaRPr>
          </a:p>
          <a:p>
            <a:pPr marL="285750" indent="-285750" algn="just">
              <a:buFont typeface="Wingdings" panose="05000000000000000000" pitchFamily="2" charset="2"/>
              <a:buChar char="Ø"/>
            </a:pPr>
            <a:r>
              <a:rPr lang="fr-BE" sz="2000" dirty="0" err="1">
                <a:solidFill>
                  <a:srgbClr val="002060"/>
                </a:solidFill>
                <a:latin typeface="Calibri" panose="020F0502020204030204" pitchFamily="34" charset="0"/>
                <a:cs typeface="Calibri" panose="020F0502020204030204" pitchFamily="34" charset="0"/>
              </a:rPr>
              <a:t>Interfața</a:t>
            </a:r>
            <a:r>
              <a:rPr lang="fr-BE" sz="2000" dirty="0">
                <a:solidFill>
                  <a:srgbClr val="002060"/>
                </a:solidFill>
                <a:latin typeface="Calibri" panose="020F0502020204030204" pitchFamily="34" charset="0"/>
                <a:cs typeface="Calibri" panose="020F0502020204030204" pitchFamily="34" charset="0"/>
              </a:rPr>
              <a:t> </a:t>
            </a:r>
            <a:r>
              <a:rPr lang="fr-BE" sz="2000" dirty="0" err="1">
                <a:solidFill>
                  <a:srgbClr val="002060"/>
                </a:solidFill>
                <a:latin typeface="Calibri" panose="020F0502020204030204" pitchFamily="34" charset="0"/>
                <a:cs typeface="Calibri" panose="020F0502020204030204" pitchFamily="34" charset="0"/>
              </a:rPr>
              <a:t>aeriană</a:t>
            </a:r>
            <a:r>
              <a:rPr lang="fr-BE" sz="2000" dirty="0">
                <a:solidFill>
                  <a:srgbClr val="002060"/>
                </a:solidFill>
                <a:latin typeface="Calibri" panose="020F0502020204030204" pitchFamily="34" charset="0"/>
                <a:cs typeface="Calibri" panose="020F0502020204030204" pitchFamily="34" charset="0"/>
              </a:rPr>
              <a:t> </a:t>
            </a:r>
            <a:r>
              <a:rPr lang="fr-BE" sz="2000" dirty="0" err="1">
                <a:solidFill>
                  <a:srgbClr val="002060"/>
                </a:solidFill>
                <a:latin typeface="Calibri" panose="020F0502020204030204" pitchFamily="34" charset="0"/>
                <a:cs typeface="Calibri" panose="020F0502020204030204" pitchFamily="34" charset="0"/>
              </a:rPr>
              <a:t>definită</a:t>
            </a:r>
            <a:r>
              <a:rPr lang="fr-BE" sz="2000" dirty="0">
                <a:solidFill>
                  <a:srgbClr val="002060"/>
                </a:solidFill>
                <a:latin typeface="Calibri" panose="020F0502020204030204" pitchFamily="34" charset="0"/>
                <a:cs typeface="Calibri" panose="020F0502020204030204" pitchFamily="34" charset="0"/>
              </a:rPr>
              <a:t> de 3GPP </a:t>
            </a:r>
            <a:r>
              <a:rPr lang="fr-BE" sz="2000" dirty="0" err="1">
                <a:solidFill>
                  <a:srgbClr val="002060"/>
                </a:solidFill>
                <a:latin typeface="Calibri" panose="020F0502020204030204" pitchFamily="34" charset="0"/>
                <a:cs typeface="Calibri" panose="020F0502020204030204" pitchFamily="34" charset="0"/>
              </a:rPr>
              <a:t>pentru</a:t>
            </a:r>
            <a:r>
              <a:rPr lang="fr-BE" sz="2000" dirty="0">
                <a:solidFill>
                  <a:srgbClr val="002060"/>
                </a:solidFill>
                <a:latin typeface="Calibri" panose="020F0502020204030204" pitchFamily="34" charset="0"/>
                <a:cs typeface="Calibri" panose="020F0502020204030204" pitchFamily="34" charset="0"/>
              </a:rPr>
              <a:t> 5G este </a:t>
            </a:r>
            <a:r>
              <a:rPr lang="fr-BE" sz="2000" dirty="0" smtClean="0">
                <a:solidFill>
                  <a:srgbClr val="002060"/>
                </a:solidFill>
                <a:latin typeface="Calibri" panose="020F0502020204030204" pitchFamily="34" charset="0"/>
                <a:cs typeface="Calibri" panose="020F0502020204030204" pitchFamily="34" charset="0"/>
              </a:rPr>
              <a:t>New </a:t>
            </a:r>
            <a:r>
              <a:rPr lang="fr-BE" sz="2000" dirty="0">
                <a:solidFill>
                  <a:srgbClr val="002060"/>
                </a:solidFill>
                <a:latin typeface="Calibri" panose="020F0502020204030204" pitchFamily="34" charset="0"/>
                <a:cs typeface="Calibri" panose="020F0502020204030204" pitchFamily="34" charset="0"/>
              </a:rPr>
              <a:t>Radio (NR</a:t>
            </a:r>
            <a:r>
              <a:rPr lang="fr-BE" sz="2000" dirty="0" smtClean="0">
                <a:solidFill>
                  <a:srgbClr val="002060"/>
                </a:solidFill>
                <a:latin typeface="Calibri" panose="020F0502020204030204" pitchFamily="34" charset="0"/>
                <a:cs typeface="Calibri" panose="020F0502020204030204" pitchFamily="34" charset="0"/>
              </a:rPr>
              <a:t>)</a:t>
            </a:r>
            <a:r>
              <a:rPr lang="ro-RO" sz="2000" dirty="0" smtClean="0">
                <a:solidFill>
                  <a:srgbClr val="002060"/>
                </a:solidFill>
                <a:latin typeface="Calibri" panose="020F0502020204030204" pitchFamily="34" charset="0"/>
                <a:cs typeface="Calibri" panose="020F0502020204030204" pitchFamily="34" charset="0"/>
              </a:rPr>
              <a:t>.</a:t>
            </a:r>
          </a:p>
          <a:p>
            <a:pPr marL="285750" indent="-285750" algn="just">
              <a:buFont typeface="Wingdings" panose="05000000000000000000" pitchFamily="2" charset="2"/>
              <a:buChar char="Ø"/>
            </a:pPr>
            <a:r>
              <a:rPr lang="fr-BE" sz="2000" dirty="0" err="1">
                <a:solidFill>
                  <a:srgbClr val="002060"/>
                </a:solidFill>
                <a:latin typeface="Calibri" panose="020F0502020204030204" pitchFamily="34" charset="0"/>
                <a:cs typeface="Calibri" panose="020F0502020204030204" pitchFamily="34" charset="0"/>
              </a:rPr>
              <a:t>specificația</a:t>
            </a:r>
            <a:r>
              <a:rPr lang="fr-BE" sz="2000" dirty="0">
                <a:solidFill>
                  <a:srgbClr val="002060"/>
                </a:solidFill>
                <a:latin typeface="Calibri" panose="020F0502020204030204" pitchFamily="34" charset="0"/>
                <a:cs typeface="Calibri" panose="020F0502020204030204" pitchFamily="34" charset="0"/>
              </a:rPr>
              <a:t> este </a:t>
            </a:r>
            <a:r>
              <a:rPr lang="fr-BE" sz="2000" dirty="0" err="1">
                <a:solidFill>
                  <a:srgbClr val="002060"/>
                </a:solidFill>
                <a:latin typeface="Calibri" panose="020F0502020204030204" pitchFamily="34" charset="0"/>
                <a:cs typeface="Calibri" panose="020F0502020204030204" pitchFamily="34" charset="0"/>
              </a:rPr>
              <a:t>subdivizată</a:t>
            </a:r>
            <a:r>
              <a:rPr lang="fr-BE" sz="2000" dirty="0">
                <a:solidFill>
                  <a:srgbClr val="002060"/>
                </a:solidFill>
                <a:latin typeface="Calibri" panose="020F0502020204030204" pitchFamily="34" charset="0"/>
                <a:cs typeface="Calibri" panose="020F0502020204030204" pitchFamily="34" charset="0"/>
              </a:rPr>
              <a:t> </a:t>
            </a:r>
            <a:r>
              <a:rPr lang="fr-BE" sz="2000" dirty="0" err="1">
                <a:solidFill>
                  <a:srgbClr val="002060"/>
                </a:solidFill>
                <a:latin typeface="Calibri" panose="020F0502020204030204" pitchFamily="34" charset="0"/>
                <a:cs typeface="Calibri" panose="020F0502020204030204" pitchFamily="34" charset="0"/>
              </a:rPr>
              <a:t>în</a:t>
            </a:r>
            <a:r>
              <a:rPr lang="fr-BE" sz="2000" dirty="0">
                <a:solidFill>
                  <a:srgbClr val="002060"/>
                </a:solidFill>
                <a:latin typeface="Calibri" panose="020F0502020204030204" pitchFamily="34" charset="0"/>
                <a:cs typeface="Calibri" panose="020F0502020204030204" pitchFamily="34" charset="0"/>
              </a:rPr>
              <a:t> </a:t>
            </a:r>
            <a:r>
              <a:rPr lang="fr-BE" sz="2000" dirty="0" err="1">
                <a:solidFill>
                  <a:srgbClr val="002060"/>
                </a:solidFill>
                <a:latin typeface="Calibri" panose="020F0502020204030204" pitchFamily="34" charset="0"/>
                <a:cs typeface="Calibri" panose="020F0502020204030204" pitchFamily="34" charset="0"/>
              </a:rPr>
              <a:t>două</a:t>
            </a:r>
            <a:r>
              <a:rPr lang="fr-BE" sz="2000" dirty="0">
                <a:solidFill>
                  <a:srgbClr val="002060"/>
                </a:solidFill>
                <a:latin typeface="Calibri" panose="020F0502020204030204" pitchFamily="34" charset="0"/>
                <a:cs typeface="Calibri" panose="020F0502020204030204" pitchFamily="34" charset="0"/>
              </a:rPr>
              <a:t> </a:t>
            </a:r>
            <a:r>
              <a:rPr lang="fr-BE" sz="2000" dirty="0" err="1">
                <a:solidFill>
                  <a:srgbClr val="002060"/>
                </a:solidFill>
                <a:latin typeface="Calibri" panose="020F0502020204030204" pitchFamily="34" charset="0"/>
                <a:cs typeface="Calibri" panose="020F0502020204030204" pitchFamily="34" charset="0"/>
              </a:rPr>
              <a:t>benzi</a:t>
            </a:r>
            <a:r>
              <a:rPr lang="fr-BE" sz="2000" dirty="0">
                <a:solidFill>
                  <a:srgbClr val="002060"/>
                </a:solidFill>
                <a:latin typeface="Calibri" panose="020F0502020204030204" pitchFamily="34" charset="0"/>
                <a:cs typeface="Calibri" panose="020F0502020204030204" pitchFamily="34" charset="0"/>
              </a:rPr>
              <a:t> de </a:t>
            </a:r>
            <a:r>
              <a:rPr lang="fr-BE" sz="2000" dirty="0" err="1" smtClean="0">
                <a:solidFill>
                  <a:srgbClr val="002060"/>
                </a:solidFill>
                <a:latin typeface="Calibri" panose="020F0502020204030204" pitchFamily="34" charset="0"/>
                <a:cs typeface="Calibri" panose="020F0502020204030204" pitchFamily="34" charset="0"/>
              </a:rPr>
              <a:t>frecvență</a:t>
            </a:r>
            <a:r>
              <a:rPr lang="ro-RO" sz="2000" dirty="0" smtClean="0">
                <a:solidFill>
                  <a:srgbClr val="002060"/>
                </a:solidFill>
                <a:latin typeface="Calibri" panose="020F0502020204030204" pitchFamily="34" charset="0"/>
                <a:cs typeface="Calibri" panose="020F0502020204030204" pitchFamily="34" charset="0"/>
              </a:rPr>
              <a:t>:</a:t>
            </a:r>
          </a:p>
          <a:p>
            <a:pPr marL="342900" indent="-342900" algn="just">
              <a:buFont typeface="+mj-lt"/>
              <a:buAutoNum type="arabicPeriod"/>
            </a:pPr>
            <a:r>
              <a:rPr lang="fr-BE" sz="2000" dirty="0" smtClean="0">
                <a:solidFill>
                  <a:srgbClr val="002060"/>
                </a:solidFill>
                <a:latin typeface="Calibri" panose="020F0502020204030204" pitchFamily="34" charset="0"/>
                <a:cs typeface="Calibri" panose="020F0502020204030204" pitchFamily="34" charset="0"/>
              </a:rPr>
              <a:t>FR1 </a:t>
            </a:r>
            <a:r>
              <a:rPr lang="fr-BE" sz="2000" dirty="0">
                <a:solidFill>
                  <a:srgbClr val="002060"/>
                </a:solidFill>
                <a:latin typeface="Calibri" panose="020F0502020204030204" pitchFamily="34" charset="0"/>
                <a:cs typeface="Calibri" panose="020F0502020204030204" pitchFamily="34" charset="0"/>
              </a:rPr>
              <a:t>(</a:t>
            </a:r>
            <a:r>
              <a:rPr lang="fr-BE" sz="2000" dirty="0" err="1">
                <a:solidFill>
                  <a:srgbClr val="002060"/>
                </a:solidFill>
                <a:latin typeface="Calibri" panose="020F0502020204030204" pitchFamily="34" charset="0"/>
                <a:cs typeface="Calibri" panose="020F0502020204030204" pitchFamily="34" charset="0"/>
              </a:rPr>
              <a:t>sub</a:t>
            </a:r>
            <a:r>
              <a:rPr lang="fr-BE" sz="2000" dirty="0">
                <a:solidFill>
                  <a:srgbClr val="002060"/>
                </a:solidFill>
                <a:latin typeface="Calibri" panose="020F0502020204030204" pitchFamily="34" charset="0"/>
                <a:cs typeface="Calibri" panose="020F0502020204030204" pitchFamily="34" charset="0"/>
              </a:rPr>
              <a:t> 6 GHz) </a:t>
            </a:r>
            <a:endParaRPr lang="ro-RO" sz="2000" dirty="0">
              <a:solidFill>
                <a:srgbClr val="002060"/>
              </a:solidFill>
              <a:latin typeface="Calibri" panose="020F0502020204030204" pitchFamily="34" charset="0"/>
              <a:cs typeface="Calibri" panose="020F0502020204030204" pitchFamily="34" charset="0"/>
            </a:endParaRPr>
          </a:p>
          <a:p>
            <a:pPr marL="342900" indent="-342900" algn="just">
              <a:buFont typeface="+mj-lt"/>
              <a:buAutoNum type="arabicPeriod"/>
            </a:pPr>
            <a:r>
              <a:rPr lang="fr-BE" sz="2000" dirty="0" smtClean="0">
                <a:solidFill>
                  <a:srgbClr val="002060"/>
                </a:solidFill>
                <a:latin typeface="Calibri" panose="020F0502020204030204" pitchFamily="34" charset="0"/>
                <a:cs typeface="Calibri" panose="020F0502020204030204" pitchFamily="34" charset="0"/>
              </a:rPr>
              <a:t>FR2 </a:t>
            </a:r>
            <a:r>
              <a:rPr lang="fr-BE" sz="2000" dirty="0">
                <a:solidFill>
                  <a:srgbClr val="002060"/>
                </a:solidFill>
                <a:latin typeface="Calibri" panose="020F0502020204030204" pitchFamily="34" charset="0"/>
                <a:cs typeface="Calibri" panose="020F0502020204030204" pitchFamily="34" charset="0"/>
              </a:rPr>
              <a:t>(24–54 GHz)</a:t>
            </a:r>
            <a:endParaRPr lang="ro-RO" sz="2000" dirty="0" smtClean="0">
              <a:solidFill>
                <a:srgbClr val="002060"/>
              </a:solidFill>
              <a:latin typeface="Calibri" panose="020F0502020204030204" pitchFamily="34" charset="0"/>
              <a:cs typeface="Calibri" panose="020F0502020204030204" pitchFamily="34" charset="0"/>
            </a:endParaRPr>
          </a:p>
          <a:p>
            <a:endParaRPr lang="ro-RO" dirty="0">
              <a:solidFill>
                <a:srgbClr val="002060"/>
              </a:solidFill>
            </a:endParaRPr>
          </a:p>
        </p:txBody>
      </p:sp>
      <p:graphicFrame>
        <p:nvGraphicFramePr>
          <p:cNvPr id="5" name="Tabel 4"/>
          <p:cNvGraphicFramePr>
            <a:graphicFrameLocks noGrp="1"/>
          </p:cNvGraphicFramePr>
          <p:nvPr>
            <p:extLst>
              <p:ext uri="{D42A27DB-BD31-4B8C-83A1-F6EECF244321}">
                <p14:modId xmlns:p14="http://schemas.microsoft.com/office/powerpoint/2010/main" val="3487604298"/>
              </p:ext>
            </p:extLst>
          </p:nvPr>
        </p:nvGraphicFramePr>
        <p:xfrm>
          <a:off x="1115616" y="3573016"/>
          <a:ext cx="7128792" cy="2160240"/>
        </p:xfrm>
        <a:graphic>
          <a:graphicData uri="http://schemas.openxmlformats.org/drawingml/2006/table">
            <a:tbl>
              <a:tblPr firstRow="1" firstCol="1" bandRow="1"/>
              <a:tblGrid>
                <a:gridCol w="3564026"/>
                <a:gridCol w="3564766"/>
              </a:tblGrid>
              <a:tr h="825416">
                <a:tc>
                  <a:txBody>
                    <a:bodyPr/>
                    <a:lstStyle/>
                    <a:p>
                      <a:pPr algn="ctr">
                        <a:spcAft>
                          <a:spcPts val="0"/>
                        </a:spcAft>
                      </a:pPr>
                      <a:r>
                        <a:rPr lang="fr-BE" sz="1800" kern="100" dirty="0" err="1">
                          <a:effectLst/>
                          <a:latin typeface="Times New Roman"/>
                          <a:ea typeface="Aptos"/>
                        </a:rPr>
                        <a:t>Intervalul</a:t>
                      </a:r>
                      <a:r>
                        <a:rPr lang="fr-BE" sz="1800" kern="100" dirty="0">
                          <a:effectLst/>
                          <a:latin typeface="Times New Roman"/>
                          <a:ea typeface="Aptos"/>
                        </a:rPr>
                        <a:t> de </a:t>
                      </a:r>
                      <a:r>
                        <a:rPr lang="fr-BE" sz="1800" kern="100" dirty="0" err="1">
                          <a:effectLst/>
                          <a:latin typeface="Times New Roman"/>
                          <a:ea typeface="Aptos"/>
                        </a:rPr>
                        <a:t>frecvență</a:t>
                      </a:r>
                      <a:endParaRPr lang="ro-RO" sz="1800" kern="100" dirty="0">
                        <a:effectLst/>
                        <a:latin typeface="Times New Roman"/>
                        <a:ea typeface="Apto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1A983"/>
                    </a:solidFill>
                  </a:tcPr>
                </a:tc>
                <a:tc>
                  <a:txBody>
                    <a:bodyPr/>
                    <a:lstStyle/>
                    <a:p>
                      <a:pPr algn="ctr">
                        <a:spcAft>
                          <a:spcPts val="0"/>
                        </a:spcAft>
                      </a:pPr>
                      <a:r>
                        <a:rPr lang="fr-BE" sz="1800" kern="100" dirty="0">
                          <a:effectLst/>
                          <a:latin typeface="Times New Roman"/>
                          <a:ea typeface="Aptos"/>
                        </a:rPr>
                        <a:t>Gama de </a:t>
                      </a:r>
                      <a:r>
                        <a:rPr lang="fr-BE" sz="1800" kern="100" dirty="0" err="1">
                          <a:effectLst/>
                          <a:latin typeface="Times New Roman"/>
                          <a:ea typeface="Aptos"/>
                        </a:rPr>
                        <a:t>frecvență</a:t>
                      </a:r>
                      <a:r>
                        <a:rPr lang="fr-BE" sz="1800" kern="100" dirty="0">
                          <a:effectLst/>
                          <a:latin typeface="Times New Roman"/>
                          <a:ea typeface="Aptos"/>
                        </a:rPr>
                        <a:t> </a:t>
                      </a:r>
                      <a:r>
                        <a:rPr lang="fr-BE" sz="1800" kern="100" dirty="0" err="1">
                          <a:effectLst/>
                          <a:latin typeface="Times New Roman"/>
                          <a:ea typeface="Aptos"/>
                        </a:rPr>
                        <a:t>corespunzătoare</a:t>
                      </a:r>
                      <a:endParaRPr lang="ro-RO" sz="1800" kern="100" dirty="0">
                        <a:effectLst/>
                        <a:latin typeface="Times New Roman"/>
                        <a:ea typeface="Apto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1A983"/>
                    </a:solidFill>
                  </a:tcPr>
                </a:tc>
              </a:tr>
              <a:tr h="497321">
                <a:tc>
                  <a:txBody>
                    <a:bodyPr/>
                    <a:lstStyle/>
                    <a:p>
                      <a:pPr algn="ctr">
                        <a:spcAft>
                          <a:spcPts val="0"/>
                        </a:spcAft>
                      </a:pPr>
                      <a:r>
                        <a:rPr lang="fr-BE" sz="1600" kern="100" dirty="0" err="1">
                          <a:effectLst/>
                          <a:latin typeface="Times New Roman"/>
                          <a:ea typeface="Aptos"/>
                        </a:rPr>
                        <a:t>Frequency</a:t>
                      </a:r>
                      <a:r>
                        <a:rPr lang="fr-BE" sz="1600" kern="100" dirty="0">
                          <a:effectLst/>
                          <a:latin typeface="Times New Roman"/>
                          <a:ea typeface="Aptos"/>
                        </a:rPr>
                        <a:t> range 1 (FR1)</a:t>
                      </a:r>
                      <a:endParaRPr lang="ro-RO" sz="1600" kern="100" dirty="0">
                        <a:effectLst/>
                        <a:latin typeface="Times New Roman"/>
                        <a:ea typeface="Apto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fr-BE" sz="1600" kern="100" dirty="0">
                          <a:effectLst/>
                          <a:latin typeface="Times New Roman"/>
                          <a:ea typeface="Aptos"/>
                        </a:rPr>
                        <a:t>450-6,000 MHz</a:t>
                      </a:r>
                      <a:endParaRPr lang="ro-RO" sz="1600" kern="100" dirty="0">
                        <a:effectLst/>
                        <a:latin typeface="Times New Roman"/>
                        <a:ea typeface="Apto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837503">
                <a:tc>
                  <a:txBody>
                    <a:bodyPr/>
                    <a:lstStyle/>
                    <a:p>
                      <a:pPr algn="ctr">
                        <a:spcAft>
                          <a:spcPts val="0"/>
                        </a:spcAft>
                      </a:pPr>
                      <a:r>
                        <a:rPr lang="fr-BE" sz="1600" kern="100" dirty="0" err="1">
                          <a:effectLst/>
                          <a:latin typeface="Times New Roman"/>
                          <a:ea typeface="Aptos"/>
                        </a:rPr>
                        <a:t>Frequency</a:t>
                      </a:r>
                      <a:r>
                        <a:rPr lang="fr-BE" sz="1600" kern="100" dirty="0">
                          <a:effectLst/>
                          <a:latin typeface="Times New Roman"/>
                          <a:ea typeface="Aptos"/>
                        </a:rPr>
                        <a:t> range 2 (FR2)</a:t>
                      </a:r>
                      <a:endParaRPr lang="ro-RO" sz="1600" kern="100" dirty="0">
                        <a:effectLst/>
                        <a:latin typeface="Times New Roman"/>
                        <a:ea typeface="Apto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fr-BE" sz="1600" kern="100" dirty="0">
                          <a:effectLst/>
                          <a:latin typeface="Times New Roman"/>
                          <a:ea typeface="Aptos"/>
                        </a:rPr>
                        <a:t>24,250-52,600 MHz</a:t>
                      </a:r>
                      <a:endParaRPr lang="ro-RO" sz="1600" kern="100" dirty="0">
                        <a:effectLst/>
                        <a:latin typeface="Times New Roman"/>
                        <a:ea typeface="Apto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406810584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gradFill flip="none" rotWithShape="1">
          <a:gsLst>
            <a:gs pos="34000">
              <a:schemeClr val="accent1">
                <a:lumMod val="40000"/>
                <a:lumOff val="60000"/>
              </a:schemeClr>
            </a:gs>
            <a:gs pos="76000">
              <a:schemeClr val="bg1">
                <a:tint val="90000"/>
                <a:shade val="90000"/>
                <a:satMod val="200000"/>
              </a:schemeClr>
            </a:gs>
            <a:gs pos="92000">
              <a:schemeClr val="bg1">
                <a:tint val="90000"/>
                <a:shade val="70000"/>
                <a:satMod val="250000"/>
              </a:schemeClr>
            </a:gs>
          </a:gsLst>
          <a:lin ang="2700000" scaled="1"/>
          <a:tileRect/>
        </a:gradFill>
        <a:effectLst/>
      </p:bgPr>
    </p:bg>
    <p:spTree>
      <p:nvGrpSpPr>
        <p:cNvPr id="1" name=""/>
        <p:cNvGrpSpPr/>
        <p:nvPr/>
      </p:nvGrpSpPr>
      <p:grpSpPr>
        <a:xfrm>
          <a:off x="0" y="0"/>
          <a:ext cx="0" cy="0"/>
          <a:chOff x="0" y="0"/>
          <a:chExt cx="0" cy="0"/>
        </a:xfrm>
      </p:grpSpPr>
      <p:sp>
        <p:nvSpPr>
          <p:cNvPr id="9" name="CasetăText 8"/>
          <p:cNvSpPr txBox="1"/>
          <p:nvPr/>
        </p:nvSpPr>
        <p:spPr>
          <a:xfrm>
            <a:off x="644383" y="1066383"/>
            <a:ext cx="7992888" cy="1323439"/>
          </a:xfrm>
          <a:prstGeom prst="rect">
            <a:avLst/>
          </a:prstGeom>
          <a:noFill/>
        </p:spPr>
        <p:style>
          <a:lnRef idx="2">
            <a:schemeClr val="accent2"/>
          </a:lnRef>
          <a:fillRef idx="1">
            <a:schemeClr val="lt1"/>
          </a:fillRef>
          <a:effectRef idx="0">
            <a:schemeClr val="accent2"/>
          </a:effectRef>
          <a:fontRef idx="minor">
            <a:schemeClr val="dk1"/>
          </a:fontRef>
        </p:style>
        <p:txBody>
          <a:bodyPr wrap="square" rtlCol="0">
            <a:spAutoFit/>
          </a:bodyPr>
          <a:lstStyle/>
          <a:p>
            <a:r>
              <a:rPr lang="ro-RO" sz="2000" dirty="0" smtClean="0">
                <a:latin typeface="Calibri" panose="020F0502020204030204" pitchFamily="34" charset="0"/>
                <a:cs typeface="Calibri" panose="020F0502020204030204" pitchFamily="34" charset="0"/>
              </a:rPr>
              <a:t>	</a:t>
            </a:r>
            <a:r>
              <a:rPr lang="fr-BE" sz="2000" dirty="0" smtClean="0">
                <a:solidFill>
                  <a:srgbClr val="002060"/>
                </a:solidFill>
                <a:latin typeface="Calibri" panose="020F0502020204030204" pitchFamily="34" charset="0"/>
                <a:cs typeface="Calibri" panose="020F0502020204030204" pitchFamily="34" charset="0"/>
              </a:rPr>
              <a:t>Gama </a:t>
            </a:r>
            <a:r>
              <a:rPr lang="fr-BE" sz="2000" dirty="0">
                <a:solidFill>
                  <a:srgbClr val="002060"/>
                </a:solidFill>
                <a:latin typeface="Calibri" panose="020F0502020204030204" pitchFamily="34" charset="0"/>
                <a:cs typeface="Calibri" panose="020F0502020204030204" pitchFamily="34" charset="0"/>
              </a:rPr>
              <a:t>de </a:t>
            </a:r>
            <a:r>
              <a:rPr lang="fr-BE" sz="2000" dirty="0" err="1">
                <a:solidFill>
                  <a:srgbClr val="002060"/>
                </a:solidFill>
                <a:latin typeface="Calibri" panose="020F0502020204030204" pitchFamily="34" charset="0"/>
                <a:cs typeface="Calibri" panose="020F0502020204030204" pitchFamily="34" charset="0"/>
              </a:rPr>
              <a:t>frecvențe</a:t>
            </a:r>
            <a:r>
              <a:rPr lang="fr-BE" sz="2000" dirty="0">
                <a:solidFill>
                  <a:srgbClr val="002060"/>
                </a:solidFill>
                <a:latin typeface="Calibri" panose="020F0502020204030204" pitchFamily="34" charset="0"/>
                <a:cs typeface="Calibri" panose="020F0502020204030204" pitchFamily="34" charset="0"/>
              </a:rPr>
              <a:t> FR1 </a:t>
            </a:r>
            <a:r>
              <a:rPr lang="fr-BE" sz="2000" dirty="0" err="1">
                <a:solidFill>
                  <a:srgbClr val="002060"/>
                </a:solidFill>
                <a:latin typeface="Calibri" panose="020F0502020204030204" pitchFamily="34" charset="0"/>
                <a:cs typeface="Calibri" panose="020F0502020204030204" pitchFamily="34" charset="0"/>
              </a:rPr>
              <a:t>începe</a:t>
            </a:r>
            <a:r>
              <a:rPr lang="fr-BE" sz="2000" dirty="0">
                <a:solidFill>
                  <a:srgbClr val="002060"/>
                </a:solidFill>
                <a:latin typeface="Calibri" panose="020F0502020204030204" pitchFamily="34" charset="0"/>
                <a:cs typeface="Calibri" panose="020F0502020204030204" pitchFamily="34" charset="0"/>
              </a:rPr>
              <a:t> la 450 MHz la prima </a:t>
            </a:r>
            <a:r>
              <a:rPr lang="fr-BE" sz="2000" dirty="0" err="1">
                <a:solidFill>
                  <a:srgbClr val="002060"/>
                </a:solidFill>
                <a:latin typeface="Calibri" panose="020F0502020204030204" pitchFamily="34" charset="0"/>
                <a:cs typeface="Calibri" panose="020F0502020204030204" pitchFamily="34" charset="0"/>
              </a:rPr>
              <a:t>alocare</a:t>
            </a:r>
            <a:r>
              <a:rPr lang="fr-BE" sz="2000" dirty="0">
                <a:solidFill>
                  <a:srgbClr val="002060"/>
                </a:solidFill>
                <a:latin typeface="Calibri" panose="020F0502020204030204" pitchFamily="34" charset="0"/>
                <a:cs typeface="Calibri" panose="020F0502020204030204" pitchFamily="34" charset="0"/>
              </a:rPr>
              <a:t> IMT </a:t>
            </a:r>
            <a:r>
              <a:rPr lang="fr-BE" sz="2000" dirty="0" err="1">
                <a:solidFill>
                  <a:srgbClr val="002060"/>
                </a:solidFill>
                <a:latin typeface="Calibri" panose="020F0502020204030204" pitchFamily="34" charset="0"/>
                <a:cs typeface="Calibri" panose="020F0502020204030204" pitchFamily="34" charset="0"/>
              </a:rPr>
              <a:t>și</a:t>
            </a:r>
            <a:r>
              <a:rPr lang="fr-BE" sz="2000" dirty="0">
                <a:solidFill>
                  <a:srgbClr val="002060"/>
                </a:solidFill>
                <a:latin typeface="Calibri" panose="020F0502020204030204" pitchFamily="34" charset="0"/>
                <a:cs typeface="Calibri" panose="020F0502020204030204" pitchFamily="34" charset="0"/>
              </a:rPr>
              <a:t> se </a:t>
            </a:r>
            <a:r>
              <a:rPr lang="fr-BE" sz="2000" dirty="0" err="1">
                <a:solidFill>
                  <a:srgbClr val="002060"/>
                </a:solidFill>
                <a:latin typeface="Calibri" panose="020F0502020204030204" pitchFamily="34" charset="0"/>
                <a:cs typeface="Calibri" panose="020F0502020204030204" pitchFamily="34" charset="0"/>
              </a:rPr>
              <a:t>termină</a:t>
            </a:r>
            <a:r>
              <a:rPr lang="fr-BE" sz="2000" dirty="0">
                <a:solidFill>
                  <a:srgbClr val="002060"/>
                </a:solidFill>
                <a:latin typeface="Calibri" panose="020F0502020204030204" pitchFamily="34" charset="0"/>
                <a:cs typeface="Calibri" panose="020F0502020204030204" pitchFamily="34" charset="0"/>
              </a:rPr>
              <a:t> la 6 GHz. FR2 </a:t>
            </a:r>
            <a:r>
              <a:rPr lang="fr-BE" sz="2000" dirty="0" err="1">
                <a:solidFill>
                  <a:srgbClr val="002060"/>
                </a:solidFill>
                <a:latin typeface="Calibri" panose="020F0502020204030204" pitchFamily="34" charset="0"/>
                <a:cs typeface="Calibri" panose="020F0502020204030204" pitchFamily="34" charset="0"/>
              </a:rPr>
              <a:t>acoperă</a:t>
            </a:r>
            <a:r>
              <a:rPr lang="fr-BE" sz="2000" dirty="0">
                <a:solidFill>
                  <a:srgbClr val="002060"/>
                </a:solidFill>
                <a:latin typeface="Calibri" panose="020F0502020204030204" pitchFamily="34" charset="0"/>
                <a:cs typeface="Calibri" panose="020F0502020204030204" pitchFamily="34" charset="0"/>
              </a:rPr>
              <a:t> un </a:t>
            </a:r>
            <a:r>
              <a:rPr lang="fr-BE" sz="2000" dirty="0" err="1">
                <a:solidFill>
                  <a:srgbClr val="002060"/>
                </a:solidFill>
                <a:latin typeface="Calibri" panose="020F0502020204030204" pitchFamily="34" charset="0"/>
                <a:cs typeface="Calibri" panose="020F0502020204030204" pitchFamily="34" charset="0"/>
              </a:rPr>
              <a:t>subset</a:t>
            </a:r>
            <a:r>
              <a:rPr lang="fr-BE" sz="2000" dirty="0">
                <a:solidFill>
                  <a:srgbClr val="002060"/>
                </a:solidFill>
                <a:latin typeface="Calibri" panose="020F0502020204030204" pitchFamily="34" charset="0"/>
                <a:cs typeface="Calibri" panose="020F0502020204030204" pitchFamily="34" charset="0"/>
              </a:rPr>
              <a:t> de </a:t>
            </a:r>
            <a:r>
              <a:rPr lang="fr-BE" sz="2000" dirty="0" err="1">
                <a:solidFill>
                  <a:srgbClr val="002060"/>
                </a:solidFill>
                <a:latin typeface="Calibri" panose="020F0502020204030204" pitchFamily="34" charset="0"/>
                <a:cs typeface="Calibri" panose="020F0502020204030204" pitchFamily="34" charset="0"/>
              </a:rPr>
              <a:t>benzi</a:t>
            </a:r>
            <a:r>
              <a:rPr lang="fr-BE" sz="2000" dirty="0">
                <a:solidFill>
                  <a:srgbClr val="002060"/>
                </a:solidFill>
                <a:latin typeface="Calibri" panose="020F0502020204030204" pitchFamily="34" charset="0"/>
                <a:cs typeface="Calibri" panose="020F0502020204030204" pitchFamily="34" charset="0"/>
              </a:rPr>
              <a:t> ce se </a:t>
            </a:r>
            <a:r>
              <a:rPr lang="fr-BE" sz="2000" dirty="0" err="1">
                <a:solidFill>
                  <a:srgbClr val="002060"/>
                </a:solidFill>
                <a:latin typeface="Calibri" panose="020F0502020204030204" pitchFamily="34" charset="0"/>
                <a:cs typeface="Calibri" panose="020F0502020204030204" pitchFamily="34" charset="0"/>
              </a:rPr>
              <a:t>termină</a:t>
            </a:r>
            <a:r>
              <a:rPr lang="fr-BE" sz="2000" dirty="0">
                <a:solidFill>
                  <a:srgbClr val="002060"/>
                </a:solidFill>
                <a:latin typeface="Calibri" panose="020F0502020204030204" pitchFamily="34" charset="0"/>
                <a:cs typeface="Calibri" panose="020F0502020204030204" pitchFamily="34" charset="0"/>
              </a:rPr>
              <a:t> la 52,6 GHz, care este </a:t>
            </a:r>
            <a:r>
              <a:rPr lang="fr-BE" sz="2000" dirty="0" err="1">
                <a:solidFill>
                  <a:srgbClr val="002060"/>
                </a:solidFill>
                <a:latin typeface="Calibri" panose="020F0502020204030204" pitchFamily="34" charset="0"/>
                <a:cs typeface="Calibri" panose="020F0502020204030204" pitchFamily="34" charset="0"/>
              </a:rPr>
              <a:t>cea</a:t>
            </a:r>
            <a:r>
              <a:rPr lang="fr-BE" sz="2000" dirty="0">
                <a:solidFill>
                  <a:srgbClr val="002060"/>
                </a:solidFill>
                <a:latin typeface="Calibri" panose="020F0502020204030204" pitchFamily="34" charset="0"/>
                <a:cs typeface="Calibri" panose="020F0502020204030204" pitchFamily="34" charset="0"/>
              </a:rPr>
              <a:t> mai </a:t>
            </a:r>
            <a:r>
              <a:rPr lang="fr-BE" sz="2000" dirty="0" err="1">
                <a:solidFill>
                  <a:srgbClr val="002060"/>
                </a:solidFill>
                <a:latin typeface="Calibri" panose="020F0502020204030204" pitchFamily="34" charset="0"/>
                <a:cs typeface="Calibri" panose="020F0502020204030204" pitchFamily="34" charset="0"/>
              </a:rPr>
              <a:t>înaltă</a:t>
            </a:r>
            <a:r>
              <a:rPr lang="fr-BE" sz="2000" dirty="0">
                <a:solidFill>
                  <a:srgbClr val="002060"/>
                </a:solidFill>
                <a:latin typeface="Calibri" panose="020F0502020204030204" pitchFamily="34" charset="0"/>
                <a:cs typeface="Calibri" panose="020F0502020204030204" pitchFamily="34" charset="0"/>
              </a:rPr>
              <a:t> </a:t>
            </a:r>
            <a:r>
              <a:rPr lang="fr-BE" sz="2000" dirty="0" err="1">
                <a:solidFill>
                  <a:srgbClr val="002060"/>
                </a:solidFill>
                <a:latin typeface="Calibri" panose="020F0502020204030204" pitchFamily="34" charset="0"/>
                <a:cs typeface="Calibri" panose="020F0502020204030204" pitchFamily="34" charset="0"/>
              </a:rPr>
              <a:t>frecvență</a:t>
            </a:r>
            <a:r>
              <a:rPr lang="fr-BE" sz="2000" dirty="0">
                <a:solidFill>
                  <a:srgbClr val="002060"/>
                </a:solidFill>
                <a:latin typeface="Calibri" panose="020F0502020204030204" pitchFamily="34" charset="0"/>
                <a:cs typeface="Calibri" panose="020F0502020204030204" pitchFamily="34" charset="0"/>
              </a:rPr>
              <a:t> </a:t>
            </a:r>
            <a:r>
              <a:rPr lang="fr-BE" sz="2000" dirty="0" err="1">
                <a:solidFill>
                  <a:srgbClr val="002060"/>
                </a:solidFill>
                <a:latin typeface="Calibri" panose="020F0502020204030204" pitchFamily="34" charset="0"/>
                <a:cs typeface="Calibri" panose="020F0502020204030204" pitchFamily="34" charset="0"/>
              </a:rPr>
              <a:t>din</a:t>
            </a:r>
            <a:r>
              <a:rPr lang="fr-BE" sz="2000" dirty="0">
                <a:solidFill>
                  <a:srgbClr val="002060"/>
                </a:solidFill>
                <a:latin typeface="Calibri" panose="020F0502020204030204" pitchFamily="34" charset="0"/>
                <a:cs typeface="Calibri" panose="020F0502020204030204" pitchFamily="34" charset="0"/>
              </a:rPr>
              <a:t> </a:t>
            </a:r>
            <a:r>
              <a:rPr lang="fr-BE" sz="2000" dirty="0" err="1">
                <a:solidFill>
                  <a:srgbClr val="002060"/>
                </a:solidFill>
                <a:latin typeface="Calibri" panose="020F0502020204030204" pitchFamily="34" charset="0"/>
                <a:cs typeface="Calibri" panose="020F0502020204030204" pitchFamily="34" charset="0"/>
              </a:rPr>
              <a:t>domeniul</a:t>
            </a:r>
            <a:r>
              <a:rPr lang="fr-BE" sz="2000" dirty="0">
                <a:solidFill>
                  <a:srgbClr val="002060"/>
                </a:solidFill>
                <a:latin typeface="Calibri" panose="020F0502020204030204" pitchFamily="34" charset="0"/>
                <a:cs typeface="Calibri" panose="020F0502020204030204" pitchFamily="34" charset="0"/>
              </a:rPr>
              <a:t> de </a:t>
            </a:r>
            <a:r>
              <a:rPr lang="fr-BE" sz="2000" dirty="0" err="1">
                <a:solidFill>
                  <a:srgbClr val="002060"/>
                </a:solidFill>
                <a:latin typeface="Calibri" panose="020F0502020204030204" pitchFamily="34" charset="0"/>
                <a:cs typeface="Calibri" panose="020F0502020204030204" pitchFamily="34" charset="0"/>
              </a:rPr>
              <a:t>aplicare</a:t>
            </a:r>
            <a:r>
              <a:rPr lang="fr-BE" sz="2000" dirty="0">
                <a:solidFill>
                  <a:srgbClr val="002060"/>
                </a:solidFill>
                <a:latin typeface="Calibri" panose="020F0502020204030204" pitchFamily="34" charset="0"/>
                <a:cs typeface="Calibri" panose="020F0502020204030204" pitchFamily="34" charset="0"/>
              </a:rPr>
              <a:t> al </a:t>
            </a:r>
            <a:r>
              <a:rPr lang="fr-BE" sz="2000" dirty="0" err="1">
                <a:solidFill>
                  <a:srgbClr val="002060"/>
                </a:solidFill>
                <a:latin typeface="Calibri" panose="020F0502020204030204" pitchFamily="34" charset="0"/>
                <a:cs typeface="Calibri" panose="020F0502020204030204" pitchFamily="34" charset="0"/>
              </a:rPr>
              <a:t>lucrării</a:t>
            </a:r>
            <a:r>
              <a:rPr lang="fr-BE" sz="2000" dirty="0">
                <a:solidFill>
                  <a:srgbClr val="002060"/>
                </a:solidFill>
                <a:latin typeface="Calibri" panose="020F0502020204030204" pitchFamily="34" charset="0"/>
                <a:cs typeface="Calibri" panose="020F0502020204030204" pitchFamily="34" charset="0"/>
              </a:rPr>
              <a:t> de </a:t>
            </a:r>
            <a:r>
              <a:rPr lang="fr-BE" sz="2000" dirty="0" err="1">
                <a:solidFill>
                  <a:srgbClr val="002060"/>
                </a:solidFill>
                <a:latin typeface="Calibri" panose="020F0502020204030204" pitchFamily="34" charset="0"/>
                <a:cs typeface="Calibri" panose="020F0502020204030204" pitchFamily="34" charset="0"/>
              </a:rPr>
              <a:t>specificații</a:t>
            </a:r>
            <a:r>
              <a:rPr lang="fr-BE" sz="2000" dirty="0">
                <a:solidFill>
                  <a:srgbClr val="002060"/>
                </a:solidFill>
                <a:latin typeface="Calibri" panose="020F0502020204030204" pitchFamily="34" charset="0"/>
                <a:cs typeface="Calibri" panose="020F0502020204030204" pitchFamily="34" charset="0"/>
              </a:rPr>
              <a:t> </a:t>
            </a:r>
            <a:r>
              <a:rPr lang="fr-BE" sz="2000" dirty="0" err="1">
                <a:solidFill>
                  <a:srgbClr val="002060"/>
                </a:solidFill>
                <a:latin typeface="Calibri" panose="020F0502020204030204" pitchFamily="34" charset="0"/>
                <a:cs typeface="Calibri" panose="020F0502020204030204" pitchFamily="34" charset="0"/>
              </a:rPr>
              <a:t>din</a:t>
            </a:r>
            <a:r>
              <a:rPr lang="fr-BE" sz="2000" dirty="0">
                <a:solidFill>
                  <a:srgbClr val="002060"/>
                </a:solidFill>
                <a:latin typeface="Calibri" panose="020F0502020204030204" pitchFamily="34" charset="0"/>
                <a:cs typeface="Calibri" panose="020F0502020204030204" pitchFamily="34" charset="0"/>
              </a:rPr>
              <a:t> 3GPP </a:t>
            </a:r>
            <a:r>
              <a:rPr lang="fr-BE" sz="2000" dirty="0" err="1">
                <a:solidFill>
                  <a:srgbClr val="002060"/>
                </a:solidFill>
                <a:latin typeface="Calibri" panose="020F0502020204030204" pitchFamily="34" charset="0"/>
                <a:cs typeface="Calibri" panose="020F0502020204030204" pitchFamily="34" charset="0"/>
              </a:rPr>
              <a:t>versiunea</a:t>
            </a:r>
            <a:r>
              <a:rPr lang="fr-BE" sz="2000" dirty="0">
                <a:solidFill>
                  <a:srgbClr val="002060"/>
                </a:solidFill>
                <a:latin typeface="Calibri" panose="020F0502020204030204" pitchFamily="34" charset="0"/>
                <a:cs typeface="Calibri" panose="020F0502020204030204" pitchFamily="34" charset="0"/>
              </a:rPr>
              <a:t> 15. </a:t>
            </a:r>
            <a:endParaRPr lang="ro-RO" sz="2000" dirty="0">
              <a:solidFill>
                <a:srgbClr val="002060"/>
              </a:solidFill>
              <a:latin typeface="Calibri" panose="020F0502020204030204" pitchFamily="34" charset="0"/>
              <a:cs typeface="Calibri" panose="020F0502020204030204" pitchFamily="34" charset="0"/>
            </a:endParaRPr>
          </a:p>
        </p:txBody>
      </p:sp>
      <p:sp>
        <p:nvSpPr>
          <p:cNvPr id="12" name="Dreptunghi cu colţuri rotunjite pe diagonală 11"/>
          <p:cNvSpPr/>
          <p:nvPr/>
        </p:nvSpPr>
        <p:spPr>
          <a:xfrm>
            <a:off x="647653" y="3501008"/>
            <a:ext cx="3852428" cy="1800200"/>
          </a:xfrm>
          <a:prstGeom prst="round2Diag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o-RO" sz="2000" dirty="0" smtClean="0">
                <a:solidFill>
                  <a:srgbClr val="C00000"/>
                </a:solidFill>
                <a:latin typeface="Calibri" panose="020F0502020204030204" pitchFamily="34" charset="0"/>
                <a:cs typeface="Calibri" panose="020F0502020204030204" pitchFamily="34" charset="0"/>
              </a:rPr>
              <a:t>FR1 </a:t>
            </a:r>
          </a:p>
          <a:p>
            <a:pPr marL="342900" indent="-342900" algn="just">
              <a:buFont typeface="Arial" panose="020B0604020202020204" pitchFamily="34" charset="0"/>
              <a:buChar char="•"/>
            </a:pPr>
            <a:r>
              <a:rPr lang="ro-RO" sz="2000" dirty="0" smtClean="0">
                <a:solidFill>
                  <a:srgbClr val="C00000"/>
                </a:solidFill>
                <a:latin typeface="Calibri" panose="020F0502020204030204" pitchFamily="34" charset="0"/>
                <a:cs typeface="Calibri" panose="020F0502020204030204" pitchFamily="34" charset="0"/>
              </a:rPr>
              <a:t>Lățimea de bandă maximă este 100 MHz</a:t>
            </a:r>
          </a:p>
          <a:p>
            <a:pPr marL="342900" indent="-342900" algn="just">
              <a:buFont typeface="Arial" panose="020B0604020202020204" pitchFamily="34" charset="0"/>
              <a:buChar char="•"/>
            </a:pPr>
            <a:r>
              <a:rPr lang="ro-RO" sz="2000" dirty="0" smtClean="0">
                <a:solidFill>
                  <a:srgbClr val="C00000"/>
                </a:solidFill>
                <a:latin typeface="Calibri" panose="020F0502020204030204" pitchFamily="34" charset="0"/>
                <a:cs typeface="Calibri" panose="020F0502020204030204" pitchFamily="34" charset="0"/>
              </a:rPr>
              <a:t>Banda cea mai des utilizată  3,3-4,2 GHz</a:t>
            </a:r>
            <a:endParaRPr lang="ro-RO" sz="2000" dirty="0">
              <a:solidFill>
                <a:srgbClr val="C00000"/>
              </a:solidFill>
              <a:latin typeface="Calibri" panose="020F0502020204030204" pitchFamily="34" charset="0"/>
              <a:cs typeface="Calibri" panose="020F0502020204030204" pitchFamily="34" charset="0"/>
            </a:endParaRPr>
          </a:p>
        </p:txBody>
      </p:sp>
      <p:sp>
        <p:nvSpPr>
          <p:cNvPr id="13" name="Dreptunghi cu colţuri rotunjite pe diagonală 12"/>
          <p:cNvSpPr/>
          <p:nvPr/>
        </p:nvSpPr>
        <p:spPr>
          <a:xfrm>
            <a:off x="4932040" y="3933056"/>
            <a:ext cx="3672408" cy="1800200"/>
          </a:xfrm>
          <a:prstGeom prst="round2Diag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2000" dirty="0" smtClean="0">
                <a:solidFill>
                  <a:srgbClr val="C00000"/>
                </a:solidFill>
                <a:latin typeface="Calibri" panose="020F0502020204030204" pitchFamily="34" charset="0"/>
                <a:cs typeface="Calibri" panose="020F0502020204030204" pitchFamily="34" charset="0"/>
              </a:rPr>
              <a:t>FR</a:t>
            </a:r>
            <a:r>
              <a:rPr lang="ro-RO" sz="2000" dirty="0" smtClean="0">
                <a:solidFill>
                  <a:srgbClr val="C00000"/>
                </a:solidFill>
                <a:latin typeface="Calibri" panose="020F0502020204030204" pitchFamily="34" charset="0"/>
                <a:cs typeface="Calibri" panose="020F0502020204030204" pitchFamily="34" charset="0"/>
              </a:rPr>
              <a:t>2</a:t>
            </a:r>
            <a:r>
              <a:rPr lang="vi-VN" sz="2000" dirty="0" smtClean="0">
                <a:solidFill>
                  <a:srgbClr val="C00000"/>
                </a:solidFill>
                <a:latin typeface="Calibri" panose="020F0502020204030204" pitchFamily="34" charset="0"/>
                <a:cs typeface="Calibri" panose="020F0502020204030204" pitchFamily="34" charset="0"/>
              </a:rPr>
              <a:t> </a:t>
            </a:r>
            <a:endParaRPr lang="vi-VN" sz="2000" dirty="0" smtClean="0">
              <a:solidFill>
                <a:srgbClr val="C00000"/>
              </a:solidFill>
              <a:latin typeface="Calibri" panose="020F0502020204030204" pitchFamily="34" charset="0"/>
              <a:cs typeface="Calibri" panose="020F0502020204030204" pitchFamily="34" charset="0"/>
            </a:endParaRPr>
          </a:p>
          <a:p>
            <a:pPr algn="ctr"/>
            <a:r>
              <a:rPr lang="vi-VN" sz="2000" dirty="0" smtClean="0">
                <a:solidFill>
                  <a:srgbClr val="C00000"/>
                </a:solidFill>
                <a:latin typeface="Calibri" panose="020F0502020204030204" pitchFamily="34" charset="0"/>
                <a:cs typeface="Calibri" panose="020F0502020204030204" pitchFamily="34" charset="0"/>
              </a:rPr>
              <a:t>Lățimea de bandă</a:t>
            </a:r>
            <a:r>
              <a:rPr lang="ro-RO" sz="2000" dirty="0">
                <a:solidFill>
                  <a:srgbClr val="C00000"/>
                </a:solidFill>
                <a:latin typeface="Calibri" panose="020F0502020204030204" pitchFamily="34" charset="0"/>
                <a:cs typeface="Calibri" panose="020F0502020204030204" pitchFamily="34" charset="0"/>
              </a:rPr>
              <a:t>:</a:t>
            </a:r>
            <a:endParaRPr lang="ro-RO" sz="2000" dirty="0" smtClean="0">
              <a:solidFill>
                <a:srgbClr val="C00000"/>
              </a:solidFill>
              <a:latin typeface="Calibri" panose="020F0502020204030204" pitchFamily="34" charset="0"/>
              <a:cs typeface="Calibri" panose="020F0502020204030204" pitchFamily="34" charset="0"/>
            </a:endParaRPr>
          </a:p>
          <a:p>
            <a:pPr marL="285750" indent="-285750" algn="just">
              <a:buFont typeface="Arial" panose="020B0604020202020204" pitchFamily="34" charset="0"/>
              <a:buChar char="•"/>
            </a:pPr>
            <a:r>
              <a:rPr lang="vi-VN" sz="2000" dirty="0" smtClean="0">
                <a:solidFill>
                  <a:srgbClr val="C00000"/>
                </a:solidFill>
                <a:latin typeface="Calibri" panose="020F0502020204030204" pitchFamily="34" charset="0"/>
                <a:cs typeface="Calibri" panose="020F0502020204030204" pitchFamily="34" charset="0"/>
              </a:rPr>
              <a:t>m</a:t>
            </a:r>
            <a:r>
              <a:rPr lang="ro-RO" sz="2000" dirty="0" smtClean="0">
                <a:solidFill>
                  <a:srgbClr val="C00000"/>
                </a:solidFill>
                <a:latin typeface="Calibri" panose="020F0502020204030204" pitchFamily="34" charset="0"/>
                <a:cs typeface="Calibri" panose="020F0502020204030204" pitchFamily="34" charset="0"/>
              </a:rPr>
              <a:t>in</a:t>
            </a:r>
            <a:r>
              <a:rPr lang="vi-VN" sz="2000" dirty="0" smtClean="0">
                <a:solidFill>
                  <a:srgbClr val="C00000"/>
                </a:solidFill>
                <a:latin typeface="Calibri" panose="020F0502020204030204" pitchFamily="34" charset="0"/>
                <a:cs typeface="Calibri" panose="020F0502020204030204" pitchFamily="34" charset="0"/>
              </a:rPr>
              <a:t>imă este </a:t>
            </a:r>
            <a:r>
              <a:rPr lang="ro-RO" sz="2000" dirty="0" smtClean="0">
                <a:solidFill>
                  <a:srgbClr val="C00000"/>
                </a:solidFill>
                <a:latin typeface="Calibri" panose="020F0502020204030204" pitchFamily="34" charset="0"/>
                <a:cs typeface="Calibri" panose="020F0502020204030204" pitchFamily="34" charset="0"/>
              </a:rPr>
              <a:t>5</a:t>
            </a:r>
            <a:r>
              <a:rPr lang="vi-VN" sz="2000" dirty="0" smtClean="0">
                <a:solidFill>
                  <a:srgbClr val="C00000"/>
                </a:solidFill>
                <a:latin typeface="Calibri" panose="020F0502020204030204" pitchFamily="34" charset="0"/>
                <a:cs typeface="Calibri" panose="020F0502020204030204" pitchFamily="34" charset="0"/>
              </a:rPr>
              <a:t>0 MHz</a:t>
            </a:r>
            <a:endParaRPr lang="ro-RO" sz="2000" dirty="0" smtClean="0">
              <a:solidFill>
                <a:srgbClr val="C00000"/>
              </a:solidFill>
              <a:latin typeface="Calibri" panose="020F0502020204030204" pitchFamily="34" charset="0"/>
              <a:cs typeface="Calibri" panose="020F0502020204030204" pitchFamily="34" charset="0"/>
            </a:endParaRPr>
          </a:p>
          <a:p>
            <a:pPr marL="285750" indent="-285750" algn="just">
              <a:buFont typeface="Arial" panose="020B0604020202020204" pitchFamily="34" charset="0"/>
              <a:buChar char="•"/>
            </a:pPr>
            <a:r>
              <a:rPr lang="ro-RO" sz="2000" dirty="0">
                <a:solidFill>
                  <a:srgbClr val="C00000"/>
                </a:solidFill>
                <a:latin typeface="Calibri" panose="020F0502020204030204" pitchFamily="34" charset="0"/>
                <a:cs typeface="Calibri" panose="020F0502020204030204" pitchFamily="34" charset="0"/>
              </a:rPr>
              <a:t>m</a:t>
            </a:r>
            <a:r>
              <a:rPr lang="ro-RO" sz="2000" dirty="0" smtClean="0">
                <a:solidFill>
                  <a:srgbClr val="C00000"/>
                </a:solidFill>
                <a:latin typeface="Calibri" panose="020F0502020204030204" pitchFamily="34" charset="0"/>
                <a:cs typeface="Calibri" panose="020F0502020204030204" pitchFamily="34" charset="0"/>
              </a:rPr>
              <a:t>aximă este 400 MHz</a:t>
            </a:r>
          </a:p>
          <a:p>
            <a:pPr algn="ctr"/>
            <a:endParaRPr lang="ro-RO" dirty="0" smtClean="0">
              <a:solidFill>
                <a:srgbClr val="C00000"/>
              </a:solidFill>
            </a:endParaRPr>
          </a:p>
          <a:p>
            <a:pPr algn="ctr"/>
            <a:endParaRPr lang="vi-VN" dirty="0" smtClean="0">
              <a:solidFill>
                <a:srgbClr val="C00000"/>
              </a:solidFill>
            </a:endParaRPr>
          </a:p>
        </p:txBody>
      </p:sp>
    </p:spTree>
    <p:extLst>
      <p:ext uri="{BB962C8B-B14F-4D97-AF65-F5344CB8AC3E}">
        <p14:creationId xmlns:p14="http://schemas.microsoft.com/office/powerpoint/2010/main" val="43177259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gradFill flip="none" rotWithShape="1">
          <a:gsLst>
            <a:gs pos="36000">
              <a:schemeClr val="accent2">
                <a:lumMod val="40000"/>
                <a:lumOff val="60000"/>
              </a:schemeClr>
            </a:gs>
            <a:gs pos="76000">
              <a:schemeClr val="bg1">
                <a:tint val="90000"/>
                <a:shade val="90000"/>
                <a:satMod val="200000"/>
              </a:schemeClr>
            </a:gs>
            <a:gs pos="92000">
              <a:schemeClr val="bg1">
                <a:tint val="90000"/>
                <a:shade val="70000"/>
                <a:satMod val="250000"/>
              </a:schemeClr>
            </a:gs>
          </a:gsLst>
          <a:lin ang="2700000" scaled="1"/>
          <a:tileRect/>
        </a:gradFill>
        <a:effectLst/>
      </p:bgPr>
    </p:bg>
    <p:spTree>
      <p:nvGrpSpPr>
        <p:cNvPr id="1" name=""/>
        <p:cNvGrpSpPr/>
        <p:nvPr/>
      </p:nvGrpSpPr>
      <p:grpSpPr>
        <a:xfrm>
          <a:off x="0" y="0"/>
          <a:ext cx="0" cy="0"/>
          <a:chOff x="0" y="0"/>
          <a:chExt cx="0" cy="0"/>
        </a:xfrm>
      </p:grpSpPr>
      <p:sp>
        <p:nvSpPr>
          <p:cNvPr id="2" name="CasetăText 1"/>
          <p:cNvSpPr txBox="1"/>
          <p:nvPr/>
        </p:nvSpPr>
        <p:spPr>
          <a:xfrm>
            <a:off x="467544" y="188640"/>
            <a:ext cx="8064896" cy="2246769"/>
          </a:xfrm>
          <a:prstGeom prst="rect">
            <a:avLst/>
          </a:prstGeom>
          <a:noFill/>
        </p:spPr>
        <p:txBody>
          <a:bodyPr wrap="square" rtlCol="0">
            <a:spAutoFit/>
          </a:bodyPr>
          <a:lstStyle/>
          <a:p>
            <a:pPr algn="just"/>
            <a:r>
              <a:rPr lang="ro-RO" sz="2000" dirty="0" smtClean="0">
                <a:latin typeface="Calibri" panose="020F0502020204030204" pitchFamily="34" charset="0"/>
                <a:cs typeface="Calibri" panose="020F0502020204030204" pitchFamily="34" charset="0"/>
              </a:rPr>
              <a:t>	</a:t>
            </a:r>
            <a:r>
              <a:rPr lang="vi-VN" sz="2000" dirty="0" smtClean="0">
                <a:latin typeface="Calibri" panose="020F0502020204030204" pitchFamily="34" charset="0"/>
                <a:cs typeface="Calibri" panose="020F0502020204030204" pitchFamily="34" charset="0"/>
              </a:rPr>
              <a:t>Toate benzile LTE existente sunt în FR1, iar NR este proiectat să funcționeze împreună cu LTE și generațiile anterioare de sisteme în multe dintre benzile FR1. </a:t>
            </a:r>
            <a:r>
              <a:rPr lang="ro-RO" sz="2000" dirty="0" err="1" smtClean="0">
                <a:latin typeface="Calibri" panose="020F0502020204030204" pitchFamily="34" charset="0"/>
                <a:cs typeface="Calibri" panose="020F0502020204030204" pitchFamily="34" charset="0"/>
              </a:rPr>
              <a:t>D</a:t>
            </a:r>
            <a:r>
              <a:rPr lang="fr-BE" sz="2000" dirty="0" err="1" smtClean="0">
                <a:latin typeface="Calibri" panose="020F0502020204030204" pitchFamily="34" charset="0"/>
                <a:cs typeface="Calibri" panose="020F0502020204030204" pitchFamily="34" charset="0"/>
              </a:rPr>
              <a:t>oar</a:t>
            </a:r>
            <a:r>
              <a:rPr lang="fr-BE" sz="2000" dirty="0" smtClean="0">
                <a:latin typeface="Calibri" panose="020F0502020204030204" pitchFamily="34" charset="0"/>
                <a:cs typeface="Calibri" panose="020F0502020204030204" pitchFamily="34" charset="0"/>
              </a:rPr>
              <a:t> </a:t>
            </a:r>
            <a:r>
              <a:rPr lang="fr-BE" sz="2000" dirty="0" err="1">
                <a:latin typeface="Calibri" panose="020F0502020204030204" pitchFamily="34" charset="0"/>
                <a:cs typeface="Calibri" panose="020F0502020204030204" pitchFamily="34" charset="0"/>
              </a:rPr>
              <a:t>în</a:t>
            </a:r>
            <a:r>
              <a:rPr lang="fr-BE" sz="2000" dirty="0">
                <a:latin typeface="Calibri" panose="020F0502020204030204" pitchFamily="34" charset="0"/>
                <a:cs typeface="Calibri" panose="020F0502020204030204" pitchFamily="34" charset="0"/>
              </a:rPr>
              <a:t> „</a:t>
            </a:r>
            <a:r>
              <a:rPr lang="fr-BE" sz="2000" dirty="0" err="1">
                <a:latin typeface="Calibri" panose="020F0502020204030204" pitchFamily="34" charset="0"/>
                <a:cs typeface="Calibri" panose="020F0502020204030204" pitchFamily="34" charset="0"/>
              </a:rPr>
              <a:t>benzile</a:t>
            </a:r>
            <a:r>
              <a:rPr lang="fr-BE" sz="2000" dirty="0">
                <a:latin typeface="Calibri" panose="020F0502020204030204" pitchFamily="34" charset="0"/>
                <a:cs typeface="Calibri" panose="020F0502020204030204" pitchFamily="34" charset="0"/>
              </a:rPr>
              <a:t> de </a:t>
            </a:r>
            <a:r>
              <a:rPr lang="fr-BE" sz="2000" dirty="0" err="1">
                <a:latin typeface="Calibri" panose="020F0502020204030204" pitchFamily="34" charset="0"/>
                <a:cs typeface="Calibri" panose="020F0502020204030204" pitchFamily="34" charset="0"/>
              </a:rPr>
              <a:t>mijloc</a:t>
            </a:r>
            <a:r>
              <a:rPr lang="fr-BE" sz="2000" dirty="0">
                <a:latin typeface="Calibri" panose="020F0502020204030204" pitchFamily="34" charset="0"/>
                <a:cs typeface="Calibri" panose="020F0502020204030204" pitchFamily="34" charset="0"/>
              </a:rPr>
              <a:t>”, </a:t>
            </a:r>
            <a:r>
              <a:rPr lang="fr-BE" sz="2000" dirty="0" err="1">
                <a:latin typeface="Calibri" panose="020F0502020204030204" pitchFamily="34" charset="0"/>
                <a:cs typeface="Calibri" panose="020F0502020204030204" pitchFamily="34" charset="0"/>
              </a:rPr>
              <a:t>situate</a:t>
            </a:r>
            <a:r>
              <a:rPr lang="fr-BE" sz="2000" dirty="0">
                <a:latin typeface="Calibri" panose="020F0502020204030204" pitchFamily="34" charset="0"/>
                <a:cs typeface="Calibri" panose="020F0502020204030204" pitchFamily="34" charset="0"/>
              </a:rPr>
              <a:t> </a:t>
            </a:r>
            <a:r>
              <a:rPr lang="fr-BE" sz="2000" dirty="0" err="1">
                <a:latin typeface="Calibri" panose="020F0502020204030204" pitchFamily="34" charset="0"/>
                <a:cs typeface="Calibri" panose="020F0502020204030204" pitchFamily="34" charset="0"/>
              </a:rPr>
              <a:t>în</a:t>
            </a:r>
            <a:r>
              <a:rPr lang="fr-BE" sz="2000" dirty="0">
                <a:latin typeface="Calibri" panose="020F0502020204030204" pitchFamily="34" charset="0"/>
                <a:cs typeface="Calibri" panose="020F0502020204030204" pitchFamily="34" charset="0"/>
              </a:rPr>
              <a:t> </a:t>
            </a:r>
            <a:r>
              <a:rPr lang="fr-BE" sz="2000" dirty="0" err="1">
                <a:latin typeface="Calibri" panose="020F0502020204030204" pitchFamily="34" charset="0"/>
                <a:cs typeface="Calibri" panose="020F0502020204030204" pitchFamily="34" charset="0"/>
              </a:rPr>
              <a:t>jurul</a:t>
            </a:r>
            <a:r>
              <a:rPr lang="fr-BE" sz="2000" dirty="0">
                <a:latin typeface="Calibri" panose="020F0502020204030204" pitchFamily="34" charset="0"/>
                <a:cs typeface="Calibri" panose="020F0502020204030204" pitchFamily="34" charset="0"/>
              </a:rPr>
              <a:t> </a:t>
            </a:r>
            <a:r>
              <a:rPr lang="fr-BE" sz="2000" dirty="0" err="1">
                <a:latin typeface="Calibri" panose="020F0502020204030204" pitchFamily="34" charset="0"/>
                <a:cs typeface="Calibri" panose="020F0502020204030204" pitchFamily="34" charset="0"/>
              </a:rPr>
              <a:t>frecvenței</a:t>
            </a:r>
            <a:r>
              <a:rPr lang="fr-BE" sz="2000" dirty="0">
                <a:latin typeface="Calibri" panose="020F0502020204030204" pitchFamily="34" charset="0"/>
                <a:cs typeface="Calibri" panose="020F0502020204030204" pitchFamily="34" charset="0"/>
              </a:rPr>
              <a:t> de 3,5 GHz NR va fi </a:t>
            </a:r>
            <a:r>
              <a:rPr lang="fr-BE" sz="2000" dirty="0" err="1">
                <a:latin typeface="Calibri" panose="020F0502020204030204" pitchFamily="34" charset="0"/>
                <a:cs typeface="Calibri" panose="020F0502020204030204" pitchFamily="34" charset="0"/>
              </a:rPr>
              <a:t>implementat</a:t>
            </a:r>
            <a:r>
              <a:rPr lang="fr-BE" sz="2000" dirty="0">
                <a:latin typeface="Calibri" panose="020F0502020204030204" pitchFamily="34" charset="0"/>
                <a:cs typeface="Calibri" panose="020F0502020204030204" pitchFamily="34" charset="0"/>
              </a:rPr>
              <a:t> </a:t>
            </a:r>
            <a:r>
              <a:rPr lang="fr-BE" sz="2000" dirty="0" err="1">
                <a:latin typeface="Calibri" panose="020F0502020204030204" pitchFamily="34" charset="0"/>
                <a:cs typeface="Calibri" panose="020F0502020204030204" pitchFamily="34" charset="0"/>
              </a:rPr>
              <a:t>pe</a:t>
            </a:r>
            <a:r>
              <a:rPr lang="fr-BE" sz="2000" dirty="0">
                <a:latin typeface="Calibri" panose="020F0502020204030204" pitchFamily="34" charset="0"/>
                <a:cs typeface="Calibri" panose="020F0502020204030204" pitchFamily="34" charset="0"/>
              </a:rPr>
              <a:t> </a:t>
            </a:r>
            <a:r>
              <a:rPr lang="fr-BE" sz="2000" dirty="0" err="1">
                <a:latin typeface="Calibri" panose="020F0502020204030204" pitchFamily="34" charset="0"/>
                <a:cs typeface="Calibri" panose="020F0502020204030204" pitchFamily="34" charset="0"/>
              </a:rPr>
              <a:t>scară</a:t>
            </a:r>
            <a:r>
              <a:rPr lang="fr-BE" sz="2000" dirty="0">
                <a:latin typeface="Calibri" panose="020F0502020204030204" pitchFamily="34" charset="0"/>
                <a:cs typeface="Calibri" panose="020F0502020204030204" pitchFamily="34" charset="0"/>
              </a:rPr>
              <a:t> </a:t>
            </a:r>
            <a:r>
              <a:rPr lang="fr-BE" sz="2000" dirty="0" err="1">
                <a:latin typeface="Calibri" panose="020F0502020204030204" pitchFamily="34" charset="0"/>
                <a:cs typeface="Calibri" panose="020F0502020204030204" pitchFamily="34" charset="0"/>
              </a:rPr>
              <a:t>largă</a:t>
            </a:r>
            <a:r>
              <a:rPr lang="fr-BE" sz="2000" dirty="0">
                <a:latin typeface="Calibri" panose="020F0502020204030204" pitchFamily="34" charset="0"/>
                <a:cs typeface="Calibri" panose="020F0502020204030204" pitchFamily="34" charset="0"/>
              </a:rPr>
              <a:t> </a:t>
            </a:r>
            <a:r>
              <a:rPr lang="fr-BE" sz="2000" dirty="0" err="1">
                <a:latin typeface="Calibri" panose="020F0502020204030204" pitchFamily="34" charset="0"/>
                <a:cs typeface="Calibri" panose="020F0502020204030204" pitchFamily="34" charset="0"/>
              </a:rPr>
              <a:t>într</a:t>
            </a:r>
            <a:r>
              <a:rPr lang="fr-BE" sz="2000" dirty="0">
                <a:latin typeface="Calibri" panose="020F0502020204030204" pitchFamily="34" charset="0"/>
                <a:cs typeface="Calibri" panose="020F0502020204030204" pitchFamily="34" charset="0"/>
              </a:rPr>
              <a:t>-un </a:t>
            </a:r>
            <a:r>
              <a:rPr lang="fr-BE" sz="2000" dirty="0" err="1">
                <a:latin typeface="Calibri" panose="020F0502020204030204" pitchFamily="34" charset="0"/>
                <a:cs typeface="Calibri" panose="020F0502020204030204" pitchFamily="34" charset="0"/>
              </a:rPr>
              <a:t>spectru</a:t>
            </a:r>
            <a:r>
              <a:rPr lang="fr-BE" sz="2000" dirty="0">
                <a:latin typeface="Calibri" panose="020F0502020204030204" pitchFamily="34" charset="0"/>
                <a:cs typeface="Calibri" panose="020F0502020204030204" pitchFamily="34" charset="0"/>
              </a:rPr>
              <a:t> „</a:t>
            </a:r>
            <a:r>
              <a:rPr lang="fr-BE" sz="2000" dirty="0" err="1">
                <a:latin typeface="Calibri" panose="020F0502020204030204" pitchFamily="34" charset="0"/>
                <a:cs typeface="Calibri" panose="020F0502020204030204" pitchFamily="34" charset="0"/>
              </a:rPr>
              <a:t>nou</a:t>
            </a:r>
            <a:r>
              <a:rPr lang="fr-BE" sz="2000" dirty="0">
                <a:latin typeface="Calibri" panose="020F0502020204030204" pitchFamily="34" charset="0"/>
                <a:cs typeface="Calibri" panose="020F0502020204030204" pitchFamily="34" charset="0"/>
              </a:rPr>
              <a:t>”, </a:t>
            </a:r>
            <a:r>
              <a:rPr lang="fr-BE" sz="2000" dirty="0" err="1">
                <a:latin typeface="Calibri" panose="020F0502020204030204" pitchFamily="34" charset="0"/>
                <a:cs typeface="Calibri" panose="020F0502020204030204" pitchFamily="34" charset="0"/>
              </a:rPr>
              <a:t>adică</a:t>
            </a:r>
            <a:r>
              <a:rPr lang="fr-BE" sz="2000" dirty="0">
                <a:latin typeface="Calibri" panose="020F0502020204030204" pitchFamily="34" charset="0"/>
                <a:cs typeface="Calibri" panose="020F0502020204030204" pitchFamily="34" charset="0"/>
              </a:rPr>
              <a:t> </a:t>
            </a:r>
            <a:r>
              <a:rPr lang="fr-BE" sz="2000" dirty="0" err="1">
                <a:latin typeface="Calibri" panose="020F0502020204030204" pitchFamily="34" charset="0"/>
                <a:cs typeface="Calibri" panose="020F0502020204030204" pitchFamily="34" charset="0"/>
              </a:rPr>
              <a:t>unul</a:t>
            </a:r>
            <a:r>
              <a:rPr lang="fr-BE" sz="2000" dirty="0">
                <a:latin typeface="Calibri" panose="020F0502020204030204" pitchFamily="34" charset="0"/>
                <a:cs typeface="Calibri" panose="020F0502020204030204" pitchFamily="34" charset="0"/>
              </a:rPr>
              <a:t> </a:t>
            </a:r>
            <a:r>
              <a:rPr lang="fr-BE" sz="2000" dirty="0" err="1">
                <a:latin typeface="Calibri" panose="020F0502020204030204" pitchFamily="34" charset="0"/>
                <a:cs typeface="Calibri" panose="020F0502020204030204" pitchFamily="34" charset="0"/>
              </a:rPr>
              <a:t>neutilizat</a:t>
            </a:r>
            <a:r>
              <a:rPr lang="fr-BE" sz="2000" dirty="0">
                <a:latin typeface="Calibri" panose="020F0502020204030204" pitchFamily="34" charset="0"/>
                <a:cs typeface="Calibri" panose="020F0502020204030204" pitchFamily="34" charset="0"/>
              </a:rPr>
              <a:t> </a:t>
            </a:r>
            <a:r>
              <a:rPr lang="fr-BE" sz="2000" dirty="0" err="1">
                <a:latin typeface="Calibri" panose="020F0502020204030204" pitchFamily="34" charset="0"/>
                <a:cs typeface="Calibri" panose="020F0502020204030204" pitchFamily="34" charset="0"/>
              </a:rPr>
              <a:t>anterior</a:t>
            </a:r>
            <a:r>
              <a:rPr lang="fr-BE" sz="2000" dirty="0">
                <a:latin typeface="Calibri" panose="020F0502020204030204" pitchFamily="34" charset="0"/>
                <a:cs typeface="Calibri" panose="020F0502020204030204" pitchFamily="34" charset="0"/>
              </a:rPr>
              <a:t> </a:t>
            </a:r>
            <a:r>
              <a:rPr lang="fr-BE" sz="2000" dirty="0" err="1">
                <a:latin typeface="Calibri" panose="020F0502020204030204" pitchFamily="34" charset="0"/>
                <a:cs typeface="Calibri" panose="020F0502020204030204" pitchFamily="34" charset="0"/>
              </a:rPr>
              <a:t>pentru</a:t>
            </a:r>
            <a:r>
              <a:rPr lang="fr-BE" sz="2000" dirty="0">
                <a:latin typeface="Calibri" panose="020F0502020204030204" pitchFamily="34" charset="0"/>
                <a:cs typeface="Calibri" panose="020F0502020204030204" pitchFamily="34" charset="0"/>
              </a:rPr>
              <a:t> </a:t>
            </a:r>
            <a:r>
              <a:rPr lang="fr-BE" sz="2000" dirty="0" err="1">
                <a:latin typeface="Calibri" panose="020F0502020204030204" pitchFamily="34" charset="0"/>
                <a:cs typeface="Calibri" panose="020F0502020204030204" pitchFamily="34" charset="0"/>
              </a:rPr>
              <a:t>servicii</a:t>
            </a:r>
            <a:r>
              <a:rPr lang="fr-BE" sz="2000" dirty="0">
                <a:latin typeface="Calibri" panose="020F0502020204030204" pitchFamily="34" charset="0"/>
                <a:cs typeface="Calibri" panose="020F0502020204030204" pitchFamily="34" charset="0"/>
              </a:rPr>
              <a:t> mobile</a:t>
            </a:r>
            <a:r>
              <a:rPr lang="fr-BE" sz="2000" dirty="0" smtClean="0">
                <a:latin typeface="Calibri" panose="020F0502020204030204" pitchFamily="34" charset="0"/>
                <a:cs typeface="Calibri" panose="020F0502020204030204" pitchFamily="34" charset="0"/>
              </a:rPr>
              <a:t>.</a:t>
            </a:r>
            <a:r>
              <a:rPr lang="ro-RO" sz="2000" dirty="0" smtClean="0">
                <a:latin typeface="Calibri" panose="020F0502020204030204" pitchFamily="34" charset="0"/>
                <a:cs typeface="Calibri" panose="020F0502020204030204" pitchFamily="34" charset="0"/>
              </a:rPr>
              <a:t> </a:t>
            </a:r>
            <a:r>
              <a:rPr lang="fr-BE" sz="2000" dirty="0">
                <a:latin typeface="Calibri" panose="020F0502020204030204" pitchFamily="34" charset="0"/>
                <a:cs typeface="Calibri" panose="020F0502020204030204" pitchFamily="34" charset="0"/>
              </a:rPr>
              <a:t>FR2 </a:t>
            </a:r>
            <a:r>
              <a:rPr lang="fr-BE" sz="2000" dirty="0" err="1">
                <a:latin typeface="Calibri" panose="020F0502020204030204" pitchFamily="34" charset="0"/>
                <a:cs typeface="Calibri" panose="020F0502020204030204" pitchFamily="34" charset="0"/>
              </a:rPr>
              <a:t>include</a:t>
            </a:r>
            <a:r>
              <a:rPr lang="fr-BE" sz="2000" dirty="0">
                <a:latin typeface="Calibri" panose="020F0502020204030204" pitchFamily="34" charset="0"/>
                <a:cs typeface="Calibri" panose="020F0502020204030204" pitchFamily="34" charset="0"/>
              </a:rPr>
              <a:t> o parte </a:t>
            </a:r>
            <a:r>
              <a:rPr lang="fr-BE" sz="2000" dirty="0" err="1">
                <a:latin typeface="Calibri" panose="020F0502020204030204" pitchFamily="34" charset="0"/>
                <a:cs typeface="Calibri" panose="020F0502020204030204" pitchFamily="34" charset="0"/>
              </a:rPr>
              <a:t>din</a:t>
            </a:r>
            <a:r>
              <a:rPr lang="fr-BE" sz="2000" dirty="0">
                <a:latin typeface="Calibri" panose="020F0502020204030204" pitchFamily="34" charset="0"/>
                <a:cs typeface="Calibri" panose="020F0502020204030204" pitchFamily="34" charset="0"/>
              </a:rPr>
              <a:t> </a:t>
            </a:r>
            <a:r>
              <a:rPr lang="fr-BE" sz="2000" dirty="0" err="1">
                <a:latin typeface="Calibri" panose="020F0502020204030204" pitchFamily="34" charset="0"/>
                <a:cs typeface="Calibri" panose="020F0502020204030204" pitchFamily="34" charset="0"/>
              </a:rPr>
              <a:t>ceea</a:t>
            </a:r>
            <a:r>
              <a:rPr lang="fr-BE" sz="2000" dirty="0">
                <a:latin typeface="Calibri" panose="020F0502020204030204" pitchFamily="34" charset="0"/>
                <a:cs typeface="Calibri" panose="020F0502020204030204" pitchFamily="34" charset="0"/>
              </a:rPr>
              <a:t> ce este </a:t>
            </a:r>
            <a:r>
              <a:rPr lang="fr-BE" sz="2000" dirty="0" err="1">
                <a:latin typeface="Calibri" panose="020F0502020204030204" pitchFamily="34" charset="0"/>
                <a:cs typeface="Calibri" panose="020F0502020204030204" pitchFamily="34" charset="0"/>
              </a:rPr>
              <a:t>frecvent</a:t>
            </a:r>
            <a:r>
              <a:rPr lang="fr-BE" sz="2000" dirty="0">
                <a:latin typeface="Calibri" panose="020F0502020204030204" pitchFamily="34" charset="0"/>
                <a:cs typeface="Calibri" panose="020F0502020204030204" pitchFamily="34" charset="0"/>
              </a:rPr>
              <a:t> </a:t>
            </a:r>
            <a:r>
              <a:rPr lang="fr-BE" sz="2000" dirty="0" err="1">
                <a:latin typeface="Calibri" panose="020F0502020204030204" pitchFamily="34" charset="0"/>
                <a:cs typeface="Calibri" panose="020F0502020204030204" pitchFamily="34" charset="0"/>
              </a:rPr>
              <a:t>denumit</a:t>
            </a:r>
            <a:r>
              <a:rPr lang="fr-BE" sz="2000" dirty="0">
                <a:latin typeface="Calibri" panose="020F0502020204030204" pitchFamily="34" charset="0"/>
                <a:cs typeface="Calibri" panose="020F0502020204030204" pitchFamily="34" charset="0"/>
              </a:rPr>
              <a:t> </a:t>
            </a:r>
            <a:r>
              <a:rPr lang="fr-BE" sz="2000" dirty="0" err="1">
                <a:latin typeface="Calibri" panose="020F0502020204030204" pitchFamily="34" charset="0"/>
                <a:cs typeface="Calibri" panose="020F0502020204030204" pitchFamily="34" charset="0"/>
              </a:rPr>
              <a:t>spectrul</a:t>
            </a:r>
            <a:r>
              <a:rPr lang="fr-BE" sz="2000" dirty="0">
                <a:latin typeface="Calibri" panose="020F0502020204030204" pitchFamily="34" charset="0"/>
                <a:cs typeface="Calibri" panose="020F0502020204030204" pitchFamily="34" charset="0"/>
              </a:rPr>
              <a:t> de </a:t>
            </a:r>
            <a:r>
              <a:rPr lang="fr-BE" sz="2000" dirty="0" err="1">
                <a:latin typeface="Calibri" panose="020F0502020204030204" pitchFamily="34" charset="0"/>
                <a:cs typeface="Calibri" panose="020F0502020204030204" pitchFamily="34" charset="0"/>
              </a:rPr>
              <a:t>unde</a:t>
            </a:r>
            <a:r>
              <a:rPr lang="fr-BE" sz="2000" dirty="0">
                <a:latin typeface="Calibri" panose="020F0502020204030204" pitchFamily="34" charset="0"/>
                <a:cs typeface="Calibri" panose="020F0502020204030204" pitchFamily="34" charset="0"/>
              </a:rPr>
              <a:t> </a:t>
            </a:r>
            <a:r>
              <a:rPr lang="fr-BE" sz="2000" dirty="0" err="1">
                <a:latin typeface="Calibri" panose="020F0502020204030204" pitchFamily="34" charset="0"/>
                <a:cs typeface="Calibri" panose="020F0502020204030204" pitchFamily="34" charset="0"/>
              </a:rPr>
              <a:t>milimetrice</a:t>
            </a:r>
            <a:r>
              <a:rPr lang="fr-BE" sz="2000" dirty="0">
                <a:latin typeface="Calibri" panose="020F0502020204030204" pitchFamily="34" charset="0"/>
                <a:cs typeface="Calibri" panose="020F0502020204030204" pitchFamily="34" charset="0"/>
              </a:rPr>
              <a:t> </a:t>
            </a:r>
            <a:r>
              <a:rPr lang="ro-RO" sz="2000" dirty="0">
                <a:latin typeface="Calibri" panose="020F0502020204030204" pitchFamily="34" charset="0"/>
                <a:cs typeface="Calibri" panose="020F0502020204030204" pitchFamily="34" charset="0"/>
              </a:rPr>
              <a:t>(</a:t>
            </a:r>
            <a:r>
              <a:rPr lang="fr-BE" sz="2000" dirty="0" err="1" smtClean="0">
                <a:latin typeface="Calibri" panose="020F0502020204030204" pitchFamily="34" charset="0"/>
                <a:cs typeface="Calibri" panose="020F0502020204030204" pitchFamily="34" charset="0"/>
              </a:rPr>
              <a:t>încep</a:t>
            </a:r>
            <a:r>
              <a:rPr lang="fr-BE" sz="2000" dirty="0" smtClean="0">
                <a:latin typeface="Calibri" panose="020F0502020204030204" pitchFamily="34" charset="0"/>
                <a:cs typeface="Calibri" panose="020F0502020204030204" pitchFamily="34" charset="0"/>
              </a:rPr>
              <a:t> </a:t>
            </a:r>
            <a:r>
              <a:rPr lang="fr-BE" sz="2000" dirty="0">
                <a:latin typeface="Calibri" panose="020F0502020204030204" pitchFamily="34" charset="0"/>
                <a:cs typeface="Calibri" panose="020F0502020204030204" pitchFamily="34" charset="0"/>
              </a:rPr>
              <a:t>de la 30 GHz, ce </a:t>
            </a:r>
            <a:r>
              <a:rPr lang="fr-BE" sz="2000" dirty="0" err="1">
                <a:latin typeface="Calibri" panose="020F0502020204030204" pitchFamily="34" charset="0"/>
                <a:cs typeface="Calibri" panose="020F0502020204030204" pitchFamily="34" charset="0"/>
              </a:rPr>
              <a:t>corespunde</a:t>
            </a:r>
            <a:r>
              <a:rPr lang="fr-BE" sz="2000" dirty="0">
                <a:latin typeface="Calibri" panose="020F0502020204030204" pitchFamily="34" charset="0"/>
                <a:cs typeface="Calibri" panose="020F0502020204030204" pitchFamily="34" charset="0"/>
              </a:rPr>
              <a:t> </a:t>
            </a:r>
            <a:r>
              <a:rPr lang="fr-BE" sz="2000" dirty="0" err="1">
                <a:latin typeface="Calibri" panose="020F0502020204030204" pitchFamily="34" charset="0"/>
                <a:cs typeface="Calibri" panose="020F0502020204030204" pitchFamily="34" charset="0"/>
              </a:rPr>
              <a:t>unei</a:t>
            </a:r>
            <a:r>
              <a:rPr lang="fr-BE" sz="2000" dirty="0">
                <a:latin typeface="Calibri" panose="020F0502020204030204" pitchFamily="34" charset="0"/>
                <a:cs typeface="Calibri" panose="020F0502020204030204" pitchFamily="34" charset="0"/>
              </a:rPr>
              <a:t> </a:t>
            </a:r>
            <a:r>
              <a:rPr lang="fr-BE" sz="2000" dirty="0" err="1">
                <a:latin typeface="Calibri" panose="020F0502020204030204" pitchFamily="34" charset="0"/>
                <a:cs typeface="Calibri" panose="020F0502020204030204" pitchFamily="34" charset="0"/>
              </a:rPr>
              <a:t>lungimi</a:t>
            </a:r>
            <a:r>
              <a:rPr lang="fr-BE" sz="2000" dirty="0">
                <a:latin typeface="Calibri" panose="020F0502020204030204" pitchFamily="34" charset="0"/>
                <a:cs typeface="Calibri" panose="020F0502020204030204" pitchFamily="34" charset="0"/>
              </a:rPr>
              <a:t> de </a:t>
            </a:r>
            <a:r>
              <a:rPr lang="fr-BE" sz="2000" dirty="0" err="1">
                <a:latin typeface="Calibri" panose="020F0502020204030204" pitchFamily="34" charset="0"/>
                <a:cs typeface="Calibri" panose="020F0502020204030204" pitchFamily="34" charset="0"/>
              </a:rPr>
              <a:t>undă</a:t>
            </a:r>
            <a:r>
              <a:rPr lang="fr-BE" sz="2000" dirty="0">
                <a:latin typeface="Calibri" panose="020F0502020204030204" pitchFamily="34" charset="0"/>
                <a:cs typeface="Calibri" panose="020F0502020204030204" pitchFamily="34" charset="0"/>
              </a:rPr>
              <a:t> de 10 </a:t>
            </a:r>
            <a:r>
              <a:rPr lang="fr-BE" sz="2000" dirty="0" smtClean="0">
                <a:latin typeface="Calibri" panose="020F0502020204030204" pitchFamily="34" charset="0"/>
                <a:cs typeface="Calibri" panose="020F0502020204030204" pitchFamily="34" charset="0"/>
              </a:rPr>
              <a:t>mm</a:t>
            </a:r>
            <a:r>
              <a:rPr lang="ro-RO" sz="2000" dirty="0" smtClean="0">
                <a:latin typeface="Calibri" panose="020F0502020204030204" pitchFamily="34" charset="0"/>
                <a:cs typeface="Calibri" panose="020F0502020204030204" pitchFamily="34" charset="0"/>
              </a:rPr>
              <a:t>).</a:t>
            </a:r>
            <a:endParaRPr lang="ro-RO" sz="2000" dirty="0">
              <a:latin typeface="Calibri" panose="020F0502020204030204" pitchFamily="34" charset="0"/>
              <a:cs typeface="Calibri" panose="020F0502020204030204" pitchFamily="34" charset="0"/>
            </a:endParaRPr>
          </a:p>
        </p:txBody>
      </p:sp>
      <p:pic>
        <p:nvPicPr>
          <p:cNvPr id="4" name="Imagine 3"/>
          <p:cNvPicPr/>
          <p:nvPr/>
        </p:nvPicPr>
        <p:blipFill>
          <a:blip r:embed="rId2"/>
          <a:stretch>
            <a:fillRect/>
          </a:stretch>
        </p:blipFill>
        <p:spPr>
          <a:xfrm>
            <a:off x="1043608" y="2458570"/>
            <a:ext cx="7056784" cy="3189134"/>
          </a:xfrm>
          <a:prstGeom prst="rect">
            <a:avLst/>
          </a:prstGeom>
        </p:spPr>
      </p:pic>
      <p:sp>
        <p:nvSpPr>
          <p:cNvPr id="5" name="CasetăText 4"/>
          <p:cNvSpPr txBox="1"/>
          <p:nvPr/>
        </p:nvSpPr>
        <p:spPr>
          <a:xfrm>
            <a:off x="611560" y="5949280"/>
            <a:ext cx="7920880" cy="923330"/>
          </a:xfrm>
          <a:prstGeom prst="rect">
            <a:avLst/>
          </a:prstGeom>
          <a:noFill/>
        </p:spPr>
        <p:txBody>
          <a:bodyPr wrap="square" rtlCol="0">
            <a:spAutoFit/>
          </a:bodyPr>
          <a:lstStyle/>
          <a:p>
            <a:pPr algn="ctr"/>
            <a:r>
              <a:rPr lang="fr-BE" dirty="0" err="1"/>
              <a:t>Gamele</a:t>
            </a:r>
            <a:r>
              <a:rPr lang="fr-BE" dirty="0"/>
              <a:t> de </a:t>
            </a:r>
            <a:r>
              <a:rPr lang="fr-BE" dirty="0" err="1"/>
              <a:t>frecvență</a:t>
            </a:r>
            <a:r>
              <a:rPr lang="fr-BE" dirty="0"/>
              <a:t> FR1 </a:t>
            </a:r>
            <a:r>
              <a:rPr lang="fr-BE" dirty="0" err="1"/>
              <a:t>și</a:t>
            </a:r>
            <a:r>
              <a:rPr lang="fr-BE" dirty="0"/>
              <a:t> FR2 </a:t>
            </a:r>
            <a:r>
              <a:rPr lang="fr-BE" dirty="0" err="1"/>
              <a:t>și</a:t>
            </a:r>
            <a:r>
              <a:rPr lang="fr-BE" dirty="0"/>
              <a:t> </a:t>
            </a:r>
            <a:r>
              <a:rPr lang="fr-BE" dirty="0" err="1"/>
              <a:t>identificările</a:t>
            </a:r>
            <a:r>
              <a:rPr lang="fr-BE" dirty="0"/>
              <a:t> IMT </a:t>
            </a:r>
            <a:r>
              <a:rPr lang="fr-BE" dirty="0" err="1"/>
              <a:t>corespunzătoare</a:t>
            </a:r>
            <a:r>
              <a:rPr lang="fr-BE" dirty="0"/>
              <a:t>, </a:t>
            </a:r>
            <a:r>
              <a:rPr lang="fr-BE" dirty="0" err="1"/>
              <a:t>unde</a:t>
            </a:r>
            <a:r>
              <a:rPr lang="fr-BE" dirty="0"/>
              <a:t> </a:t>
            </a:r>
            <a:r>
              <a:rPr lang="fr-BE" dirty="0" err="1"/>
              <a:t>scările</a:t>
            </a:r>
            <a:r>
              <a:rPr lang="fr-BE" dirty="0"/>
              <a:t> de </a:t>
            </a:r>
            <a:r>
              <a:rPr lang="fr-BE" dirty="0" err="1"/>
              <a:t>frecvență</a:t>
            </a:r>
            <a:r>
              <a:rPr lang="fr-BE" dirty="0"/>
              <a:t> </a:t>
            </a:r>
            <a:r>
              <a:rPr lang="fr-BE" dirty="0" err="1"/>
              <a:t>sunt</a:t>
            </a:r>
            <a:r>
              <a:rPr lang="fr-BE" dirty="0"/>
              <a:t> </a:t>
            </a:r>
            <a:r>
              <a:rPr lang="fr-BE" dirty="0" err="1"/>
              <a:t>logaritmice</a:t>
            </a:r>
            <a:r>
              <a:rPr lang="fr-BE" dirty="0"/>
              <a:t>.</a:t>
            </a:r>
            <a:endParaRPr lang="ro-RO" dirty="0"/>
          </a:p>
          <a:p>
            <a:pPr algn="ctr"/>
            <a:endParaRPr lang="ro-RO" dirty="0"/>
          </a:p>
        </p:txBody>
      </p:sp>
    </p:spTree>
    <p:extLst>
      <p:ext uri="{BB962C8B-B14F-4D97-AF65-F5344CB8AC3E}">
        <p14:creationId xmlns:p14="http://schemas.microsoft.com/office/powerpoint/2010/main" val="163489217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gradFill flip="none" rotWithShape="1">
          <a:gsLst>
            <a:gs pos="7000">
              <a:srgbClr val="C00000"/>
            </a:gs>
            <a:gs pos="64000">
              <a:schemeClr val="bg1">
                <a:tint val="90000"/>
                <a:shade val="90000"/>
                <a:satMod val="200000"/>
              </a:schemeClr>
            </a:gs>
            <a:gs pos="92000">
              <a:schemeClr val="accent2">
                <a:lumMod val="60000"/>
                <a:lumOff val="40000"/>
              </a:schemeClr>
            </a:gs>
          </a:gsLst>
          <a:lin ang="2700000" scaled="0"/>
          <a:tileRect/>
        </a:gradFill>
        <a:effectLst/>
      </p:bgPr>
    </p:bg>
    <p:spTree>
      <p:nvGrpSpPr>
        <p:cNvPr id="1" name=""/>
        <p:cNvGrpSpPr/>
        <p:nvPr/>
      </p:nvGrpSpPr>
      <p:grpSpPr>
        <a:xfrm>
          <a:off x="0" y="0"/>
          <a:ext cx="0" cy="0"/>
          <a:chOff x="0" y="0"/>
          <a:chExt cx="0" cy="0"/>
        </a:xfrm>
      </p:grpSpPr>
      <p:sp>
        <p:nvSpPr>
          <p:cNvPr id="2" name="CasetăText 1"/>
          <p:cNvSpPr txBox="1"/>
          <p:nvPr/>
        </p:nvSpPr>
        <p:spPr>
          <a:xfrm>
            <a:off x="683568" y="404664"/>
            <a:ext cx="7848872" cy="738664"/>
          </a:xfrm>
          <a:prstGeom prst="rect">
            <a:avLst/>
          </a:prstGeom>
          <a:noFill/>
        </p:spPr>
        <p:txBody>
          <a:bodyPr wrap="square" rtlCol="0">
            <a:spAutoFit/>
          </a:bodyPr>
          <a:lstStyle/>
          <a:p>
            <a:r>
              <a:rPr lang="fr-BE" sz="2400" b="1" dirty="0">
                <a:latin typeface="Calibri" panose="020F0502020204030204" pitchFamily="34" charset="0"/>
                <a:cs typeface="Calibri" panose="020F0502020204030204" pitchFamily="34" charset="0"/>
              </a:rPr>
              <a:t>2.2 </a:t>
            </a:r>
            <a:r>
              <a:rPr lang="fr-BE" sz="2400" b="1" dirty="0" err="1">
                <a:latin typeface="Calibri" panose="020F0502020204030204" pitchFamily="34" charset="0"/>
                <a:cs typeface="Calibri" panose="020F0502020204030204" pitchFamily="34" charset="0"/>
              </a:rPr>
              <a:t>Diferențe</a:t>
            </a:r>
            <a:r>
              <a:rPr lang="fr-BE" sz="2400" b="1" dirty="0">
                <a:latin typeface="Calibri" panose="020F0502020204030204" pitchFamily="34" charset="0"/>
                <a:cs typeface="Calibri" panose="020F0502020204030204" pitchFamily="34" charset="0"/>
              </a:rPr>
              <a:t> </a:t>
            </a:r>
            <a:r>
              <a:rPr lang="fr-BE" sz="2400" b="1" dirty="0" err="1">
                <a:latin typeface="Calibri" panose="020F0502020204030204" pitchFamily="34" charset="0"/>
                <a:cs typeface="Calibri" panose="020F0502020204030204" pitchFamily="34" charset="0"/>
              </a:rPr>
              <a:t>între</a:t>
            </a:r>
            <a:r>
              <a:rPr lang="fr-BE" sz="2400" b="1" dirty="0">
                <a:latin typeface="Calibri" panose="020F0502020204030204" pitchFamily="34" charset="0"/>
                <a:cs typeface="Calibri" panose="020F0502020204030204" pitchFamily="34" charset="0"/>
              </a:rPr>
              <a:t> 4G LTE </a:t>
            </a:r>
            <a:r>
              <a:rPr lang="fr-BE" sz="2400" b="1" dirty="0" err="1">
                <a:latin typeface="Calibri" panose="020F0502020204030204" pitchFamily="34" charset="0"/>
                <a:cs typeface="Calibri" panose="020F0502020204030204" pitchFamily="34" charset="0"/>
              </a:rPr>
              <a:t>și</a:t>
            </a:r>
            <a:r>
              <a:rPr lang="fr-BE" sz="2400" b="1" dirty="0">
                <a:latin typeface="Calibri" panose="020F0502020204030204" pitchFamily="34" charset="0"/>
                <a:cs typeface="Calibri" panose="020F0502020204030204" pitchFamily="34" charset="0"/>
              </a:rPr>
              <a:t> 5G NR</a:t>
            </a:r>
            <a:endParaRPr lang="ro-RO" sz="2400" b="1" dirty="0">
              <a:latin typeface="Calibri" panose="020F0502020204030204" pitchFamily="34" charset="0"/>
              <a:cs typeface="Calibri" panose="020F0502020204030204" pitchFamily="34" charset="0"/>
            </a:endParaRPr>
          </a:p>
          <a:p>
            <a:endParaRPr lang="ro-RO" dirty="0"/>
          </a:p>
        </p:txBody>
      </p:sp>
      <p:graphicFrame>
        <p:nvGraphicFramePr>
          <p:cNvPr id="4" name="Tabel 3"/>
          <p:cNvGraphicFramePr>
            <a:graphicFrameLocks noGrp="1"/>
          </p:cNvGraphicFramePr>
          <p:nvPr>
            <p:extLst>
              <p:ext uri="{D42A27DB-BD31-4B8C-83A1-F6EECF244321}">
                <p14:modId xmlns:p14="http://schemas.microsoft.com/office/powerpoint/2010/main" val="2245207024"/>
              </p:ext>
            </p:extLst>
          </p:nvPr>
        </p:nvGraphicFramePr>
        <p:xfrm>
          <a:off x="1115616" y="1143332"/>
          <a:ext cx="7128792" cy="5347672"/>
        </p:xfrm>
        <a:graphic>
          <a:graphicData uri="http://schemas.openxmlformats.org/drawingml/2006/table">
            <a:tbl>
              <a:tblPr firstRow="1" firstCol="1" bandRow="1"/>
              <a:tblGrid>
                <a:gridCol w="919492"/>
                <a:gridCol w="2414121"/>
                <a:gridCol w="1888489"/>
                <a:gridCol w="1906690"/>
              </a:tblGrid>
              <a:tr h="432840">
                <a:tc>
                  <a:txBody>
                    <a:bodyPr/>
                    <a:lstStyle/>
                    <a:p>
                      <a:pPr algn="just">
                        <a:spcAft>
                          <a:spcPts val="0"/>
                        </a:spcAft>
                      </a:pPr>
                      <a:r>
                        <a:rPr lang="fr-BE" sz="1600" kern="100" dirty="0">
                          <a:effectLst/>
                          <a:latin typeface="Times New Roman"/>
                          <a:ea typeface="Aptos"/>
                        </a:rPr>
                        <a:t>Nr. </a:t>
                      </a:r>
                      <a:r>
                        <a:rPr lang="fr-BE" sz="1600" kern="100" dirty="0" err="1">
                          <a:effectLst/>
                          <a:latin typeface="Times New Roman"/>
                          <a:ea typeface="Aptos"/>
                        </a:rPr>
                        <a:t>Crt</a:t>
                      </a:r>
                      <a:r>
                        <a:rPr lang="fr-BE" sz="1600" kern="100" dirty="0">
                          <a:effectLst/>
                          <a:latin typeface="Times New Roman"/>
                          <a:ea typeface="Aptos"/>
                        </a:rPr>
                        <a:t>.</a:t>
                      </a:r>
                      <a:endParaRPr lang="ro-RO" sz="1600" kern="100" dirty="0">
                        <a:effectLst/>
                        <a:latin typeface="Times New Roman"/>
                        <a:ea typeface="Apto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fr-BE" sz="1600" kern="100">
                          <a:effectLst/>
                          <a:latin typeface="Times New Roman"/>
                          <a:ea typeface="Aptos"/>
                        </a:rPr>
                        <a:t>Parametrii </a:t>
                      </a:r>
                      <a:endParaRPr lang="ro-RO" sz="1600" kern="100">
                        <a:effectLst/>
                        <a:latin typeface="Times New Roman"/>
                        <a:ea typeface="Apto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fr-BE" sz="1600" kern="100">
                          <a:effectLst/>
                          <a:latin typeface="Times New Roman"/>
                          <a:ea typeface="Aptos"/>
                        </a:rPr>
                        <a:t>4G LTE</a:t>
                      </a:r>
                      <a:endParaRPr lang="ro-RO" sz="1600" kern="100">
                        <a:effectLst/>
                        <a:latin typeface="Times New Roman"/>
                        <a:ea typeface="Apto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fr-BE" sz="1600" kern="100">
                          <a:effectLst/>
                          <a:latin typeface="Times New Roman"/>
                          <a:ea typeface="Aptos"/>
                        </a:rPr>
                        <a:t>5G NR</a:t>
                      </a:r>
                      <a:endParaRPr lang="ro-RO" sz="1600" kern="100">
                        <a:effectLst/>
                        <a:latin typeface="Times New Roman"/>
                        <a:ea typeface="Apto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32840">
                <a:tc>
                  <a:txBody>
                    <a:bodyPr/>
                    <a:lstStyle/>
                    <a:p>
                      <a:pPr algn="just">
                        <a:spcAft>
                          <a:spcPts val="0"/>
                        </a:spcAft>
                      </a:pPr>
                      <a:r>
                        <a:rPr lang="fr-BE" sz="1600" kern="100" dirty="0">
                          <a:effectLst/>
                          <a:latin typeface="Times New Roman"/>
                          <a:ea typeface="Aptos"/>
                        </a:rPr>
                        <a:t>1</a:t>
                      </a:r>
                      <a:endParaRPr lang="ro-RO" sz="1600" kern="100" dirty="0">
                        <a:effectLst/>
                        <a:latin typeface="Times New Roman"/>
                        <a:ea typeface="Apto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600" kern="100">
                          <a:effectLst/>
                          <a:latin typeface="Times New Roman"/>
                          <a:ea typeface="Aptos"/>
                        </a:rPr>
                        <a:t>Transmițător</a:t>
                      </a:r>
                      <a:endParaRPr lang="ro-RO" sz="1600" kern="100">
                        <a:effectLst/>
                        <a:latin typeface="Times New Roman"/>
                        <a:ea typeface="Apto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fr-BE" sz="1600" kern="100">
                          <a:effectLst/>
                          <a:latin typeface="Times New Roman"/>
                          <a:ea typeface="Aptos"/>
                        </a:rPr>
                        <a:t>LTE Downlink</a:t>
                      </a:r>
                      <a:endParaRPr lang="ro-RO" sz="1600" kern="100">
                        <a:effectLst/>
                        <a:latin typeface="Times New Roman"/>
                        <a:ea typeface="Apto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fr-BE" sz="1600" kern="100">
                          <a:effectLst/>
                          <a:latin typeface="Times New Roman"/>
                          <a:ea typeface="Aptos"/>
                        </a:rPr>
                        <a:t>LTE Downlink</a:t>
                      </a:r>
                      <a:endParaRPr lang="ro-RO" sz="1600" kern="100">
                        <a:effectLst/>
                        <a:latin typeface="Times New Roman"/>
                        <a:ea typeface="Apto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887636">
                <a:tc>
                  <a:txBody>
                    <a:bodyPr/>
                    <a:lstStyle/>
                    <a:p>
                      <a:pPr algn="just">
                        <a:spcAft>
                          <a:spcPts val="0"/>
                        </a:spcAft>
                      </a:pPr>
                      <a:r>
                        <a:rPr lang="fr-BE" sz="1600" kern="100" dirty="0">
                          <a:effectLst/>
                          <a:latin typeface="Times New Roman"/>
                          <a:ea typeface="Aptos"/>
                        </a:rPr>
                        <a:t>2</a:t>
                      </a:r>
                      <a:endParaRPr lang="ro-RO" sz="1600" kern="100" dirty="0">
                        <a:effectLst/>
                        <a:latin typeface="Times New Roman"/>
                        <a:ea typeface="Apto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fr-BE" sz="1600" kern="100" dirty="0">
                          <a:effectLst/>
                          <a:latin typeface="Times New Roman"/>
                          <a:ea typeface="Aptos"/>
                        </a:rPr>
                        <a:t>F</a:t>
                      </a:r>
                      <a:r>
                        <a:rPr lang="en-US" sz="1600" kern="100" dirty="0" err="1">
                          <a:effectLst/>
                          <a:latin typeface="Times New Roman"/>
                          <a:ea typeface="Aptos"/>
                        </a:rPr>
                        <a:t>recvența</a:t>
                      </a:r>
                      <a:r>
                        <a:rPr lang="en-US" sz="1600" kern="100" dirty="0">
                          <a:effectLst/>
                          <a:latin typeface="Times New Roman"/>
                          <a:ea typeface="Aptos"/>
                        </a:rPr>
                        <a:t> </a:t>
                      </a:r>
                      <a:r>
                        <a:rPr lang="en-US" sz="1600" kern="100" dirty="0" err="1">
                          <a:effectLst/>
                          <a:latin typeface="Times New Roman"/>
                          <a:ea typeface="Aptos"/>
                        </a:rPr>
                        <a:t>oscilatorului</a:t>
                      </a:r>
                      <a:endParaRPr lang="ro-RO" sz="1600" kern="100" dirty="0">
                        <a:effectLst/>
                        <a:latin typeface="Times New Roman"/>
                        <a:ea typeface="Apto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fr-BE" sz="1600" kern="100">
                          <a:effectLst/>
                          <a:latin typeface="Times New Roman"/>
                          <a:ea typeface="Aptos"/>
                        </a:rPr>
                        <a:t>1.901 GHz</a:t>
                      </a:r>
                      <a:endParaRPr lang="ro-RO" sz="1600" kern="100">
                        <a:effectLst/>
                        <a:latin typeface="Times New Roman"/>
                        <a:ea typeface="Apto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fr-BE" sz="1600" kern="100">
                          <a:effectLst/>
                          <a:latin typeface="Times New Roman"/>
                          <a:ea typeface="Aptos"/>
                        </a:rPr>
                        <a:t>1,8945 GHz până la 1,901 GHz</a:t>
                      </a:r>
                      <a:endParaRPr lang="ro-RO" sz="1600" kern="100">
                        <a:effectLst/>
                        <a:latin typeface="Times New Roman"/>
                        <a:ea typeface="Apto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32840">
                <a:tc>
                  <a:txBody>
                    <a:bodyPr/>
                    <a:lstStyle/>
                    <a:p>
                      <a:pPr algn="just">
                        <a:spcAft>
                          <a:spcPts val="0"/>
                        </a:spcAft>
                      </a:pPr>
                      <a:r>
                        <a:rPr lang="fr-BE" sz="1600" kern="100">
                          <a:effectLst/>
                          <a:latin typeface="Times New Roman"/>
                          <a:ea typeface="Aptos"/>
                        </a:rPr>
                        <a:t>3</a:t>
                      </a:r>
                      <a:endParaRPr lang="ro-RO" sz="1600" kern="100">
                        <a:effectLst/>
                        <a:latin typeface="Times New Roman"/>
                        <a:ea typeface="Apto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fr-BE" sz="1600" kern="100" dirty="0" err="1">
                          <a:effectLst/>
                          <a:latin typeface="Times New Roman"/>
                          <a:ea typeface="Aptos"/>
                        </a:rPr>
                        <a:t>Frecvența</a:t>
                      </a:r>
                      <a:r>
                        <a:rPr lang="fr-BE" sz="1600" kern="100" dirty="0">
                          <a:effectLst/>
                          <a:latin typeface="Times New Roman"/>
                          <a:ea typeface="Aptos"/>
                        </a:rPr>
                        <a:t> </a:t>
                      </a:r>
                      <a:r>
                        <a:rPr lang="fr-BE" sz="1600" kern="100" dirty="0" err="1">
                          <a:effectLst/>
                          <a:latin typeface="Times New Roman"/>
                          <a:ea typeface="Aptos"/>
                        </a:rPr>
                        <a:t>purtătoarei</a:t>
                      </a:r>
                      <a:endParaRPr lang="ro-RO" sz="1600" kern="100" dirty="0">
                        <a:effectLst/>
                        <a:latin typeface="Times New Roman"/>
                        <a:ea typeface="Apto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fr-BE" sz="1600" kern="100">
                          <a:effectLst/>
                          <a:latin typeface="Times New Roman"/>
                          <a:ea typeface="Aptos"/>
                        </a:rPr>
                        <a:t>1.901 GHz</a:t>
                      </a:r>
                      <a:endParaRPr lang="ro-RO" sz="1600" kern="100">
                        <a:effectLst/>
                        <a:latin typeface="Times New Roman"/>
                        <a:ea typeface="Apto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fr-BE" sz="1600" kern="100">
                          <a:effectLst/>
                          <a:latin typeface="Times New Roman"/>
                          <a:ea typeface="Aptos"/>
                        </a:rPr>
                        <a:t>1.901 GHz</a:t>
                      </a:r>
                      <a:endParaRPr lang="ro-RO" sz="1600" kern="100">
                        <a:effectLst/>
                        <a:latin typeface="Times New Roman"/>
                        <a:ea typeface="Apto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32840">
                <a:tc>
                  <a:txBody>
                    <a:bodyPr/>
                    <a:lstStyle/>
                    <a:p>
                      <a:pPr algn="just">
                        <a:spcAft>
                          <a:spcPts val="0"/>
                        </a:spcAft>
                      </a:pPr>
                      <a:r>
                        <a:rPr lang="fr-BE" sz="1600" kern="100">
                          <a:effectLst/>
                          <a:latin typeface="Times New Roman"/>
                          <a:ea typeface="Aptos"/>
                        </a:rPr>
                        <a:t>4</a:t>
                      </a:r>
                      <a:endParaRPr lang="ro-RO" sz="1600" kern="100">
                        <a:effectLst/>
                        <a:latin typeface="Times New Roman"/>
                        <a:ea typeface="Apto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600" kern="100" dirty="0" err="1">
                          <a:effectLst/>
                          <a:latin typeface="Times New Roman"/>
                          <a:ea typeface="Aptos"/>
                        </a:rPr>
                        <a:t>Puterea</a:t>
                      </a:r>
                      <a:r>
                        <a:rPr lang="en-US" sz="1600" kern="100" dirty="0">
                          <a:effectLst/>
                          <a:latin typeface="Times New Roman"/>
                          <a:ea typeface="Aptos"/>
                        </a:rPr>
                        <a:t> </a:t>
                      </a:r>
                      <a:r>
                        <a:rPr lang="en-US" sz="1600" kern="100" dirty="0" err="1">
                          <a:effectLst/>
                          <a:latin typeface="Times New Roman"/>
                          <a:ea typeface="Aptos"/>
                        </a:rPr>
                        <a:t>oscilatorulu</a:t>
                      </a:r>
                      <a:endParaRPr lang="ro-RO" sz="1600" kern="100" dirty="0">
                        <a:effectLst/>
                        <a:latin typeface="Times New Roman"/>
                        <a:ea typeface="Apto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600" kern="100">
                          <a:effectLst/>
                          <a:latin typeface="Times New Roman"/>
                          <a:ea typeface="Aptos"/>
                        </a:rPr>
                        <a:t>20 dBm</a:t>
                      </a:r>
                      <a:endParaRPr lang="ro-RO" sz="1600" kern="100">
                        <a:effectLst/>
                        <a:latin typeface="Times New Roman"/>
                        <a:ea typeface="Apto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600" kern="100">
                          <a:effectLst/>
                          <a:latin typeface="Times New Roman"/>
                          <a:ea typeface="Aptos"/>
                        </a:rPr>
                        <a:t>-38 dBm</a:t>
                      </a:r>
                      <a:endParaRPr lang="ro-RO" sz="1600" kern="100">
                        <a:effectLst/>
                        <a:latin typeface="Times New Roman"/>
                        <a:ea typeface="Apto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32840">
                <a:tc>
                  <a:txBody>
                    <a:bodyPr/>
                    <a:lstStyle/>
                    <a:p>
                      <a:pPr algn="just">
                        <a:spcAft>
                          <a:spcPts val="0"/>
                        </a:spcAft>
                      </a:pPr>
                      <a:r>
                        <a:rPr lang="fr-BE" sz="1600" kern="100">
                          <a:effectLst/>
                          <a:latin typeface="Times New Roman"/>
                          <a:ea typeface="Aptos"/>
                        </a:rPr>
                        <a:t>5</a:t>
                      </a:r>
                      <a:endParaRPr lang="ro-RO" sz="1600" kern="100">
                        <a:effectLst/>
                        <a:latin typeface="Times New Roman"/>
                        <a:ea typeface="Apto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fr-BE" sz="1600" kern="100" dirty="0" err="1">
                          <a:effectLst/>
                          <a:latin typeface="Times New Roman"/>
                          <a:ea typeface="Aptos"/>
                        </a:rPr>
                        <a:t>Modulare</a:t>
                      </a:r>
                      <a:r>
                        <a:rPr lang="fr-BE" sz="1600" kern="100" dirty="0">
                          <a:effectLst/>
                          <a:latin typeface="Times New Roman"/>
                          <a:ea typeface="Aptos"/>
                        </a:rPr>
                        <a:t>/De la </a:t>
                      </a:r>
                      <a:r>
                        <a:rPr lang="fr-BE" sz="1600" kern="100" dirty="0" err="1">
                          <a:effectLst/>
                          <a:latin typeface="Times New Roman"/>
                          <a:ea typeface="Aptos"/>
                        </a:rPr>
                        <a:t>modulare</a:t>
                      </a:r>
                      <a:endParaRPr lang="ro-RO" sz="1600" kern="100" dirty="0">
                        <a:effectLst/>
                        <a:latin typeface="Times New Roman"/>
                        <a:ea typeface="Apto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fr-BE" sz="1600" kern="100" dirty="0" err="1">
                          <a:effectLst/>
                          <a:latin typeface="Times New Roman"/>
                          <a:ea typeface="Aptos"/>
                        </a:rPr>
                        <a:t>În</a:t>
                      </a:r>
                      <a:r>
                        <a:rPr lang="fr-BE" sz="1600" kern="100" dirty="0">
                          <a:effectLst/>
                          <a:latin typeface="Times New Roman"/>
                          <a:ea typeface="Aptos"/>
                        </a:rPr>
                        <a:t> </a:t>
                      </a:r>
                      <a:r>
                        <a:rPr lang="fr-BE" sz="1600" kern="100" dirty="0" err="1">
                          <a:effectLst/>
                          <a:latin typeface="Times New Roman"/>
                          <a:ea typeface="Aptos"/>
                        </a:rPr>
                        <a:t>fază</a:t>
                      </a:r>
                      <a:r>
                        <a:rPr lang="fr-BE" sz="1600" kern="100" dirty="0">
                          <a:effectLst/>
                          <a:latin typeface="Times New Roman"/>
                          <a:ea typeface="Aptos"/>
                        </a:rPr>
                        <a:t>/ </a:t>
                      </a:r>
                      <a:r>
                        <a:rPr lang="fr-BE" sz="1600" kern="100" dirty="0" err="1">
                          <a:effectLst/>
                          <a:latin typeface="Times New Roman"/>
                          <a:ea typeface="Aptos"/>
                        </a:rPr>
                        <a:t>cuadratura</a:t>
                      </a:r>
                      <a:r>
                        <a:rPr lang="fr-BE" sz="1600" kern="100" dirty="0">
                          <a:effectLst/>
                          <a:latin typeface="Times New Roman"/>
                          <a:ea typeface="Aptos"/>
                        </a:rPr>
                        <a:t>(</a:t>
                      </a:r>
                      <a:r>
                        <a:rPr lang="en-US" sz="1600" kern="100" dirty="0">
                          <a:effectLst/>
                          <a:latin typeface="Times New Roman"/>
                          <a:ea typeface="Aptos"/>
                        </a:rPr>
                        <a:t>I/Q)</a:t>
                      </a:r>
                      <a:endParaRPr lang="ro-RO" sz="1600" kern="100" dirty="0">
                        <a:effectLst/>
                        <a:latin typeface="Times New Roman"/>
                        <a:ea typeface="Apto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fr-BE" sz="1600" kern="100" dirty="0" err="1">
                          <a:effectLst/>
                          <a:latin typeface="Times New Roman"/>
                          <a:ea typeface="Aptos"/>
                        </a:rPr>
                        <a:t>În</a:t>
                      </a:r>
                      <a:r>
                        <a:rPr lang="fr-BE" sz="1600" kern="100" dirty="0">
                          <a:effectLst/>
                          <a:latin typeface="Times New Roman"/>
                          <a:ea typeface="Aptos"/>
                        </a:rPr>
                        <a:t> </a:t>
                      </a:r>
                      <a:r>
                        <a:rPr lang="fr-BE" sz="1600" kern="100" dirty="0" err="1">
                          <a:effectLst/>
                          <a:latin typeface="Times New Roman"/>
                          <a:ea typeface="Aptos"/>
                        </a:rPr>
                        <a:t>fază</a:t>
                      </a:r>
                      <a:r>
                        <a:rPr lang="fr-BE" sz="1600" kern="100" dirty="0">
                          <a:effectLst/>
                          <a:latin typeface="Times New Roman"/>
                          <a:ea typeface="Aptos"/>
                        </a:rPr>
                        <a:t>/ </a:t>
                      </a:r>
                      <a:r>
                        <a:rPr lang="fr-BE" sz="1600" kern="100" dirty="0" err="1">
                          <a:effectLst/>
                          <a:latin typeface="Times New Roman"/>
                          <a:ea typeface="Aptos"/>
                        </a:rPr>
                        <a:t>cuadratura</a:t>
                      </a:r>
                      <a:r>
                        <a:rPr lang="fr-BE" sz="1600" kern="100" dirty="0">
                          <a:effectLst/>
                          <a:latin typeface="Times New Roman"/>
                          <a:ea typeface="Aptos"/>
                        </a:rPr>
                        <a:t>(</a:t>
                      </a:r>
                      <a:r>
                        <a:rPr lang="en-US" sz="1600" kern="100" dirty="0">
                          <a:effectLst/>
                          <a:latin typeface="Times New Roman"/>
                          <a:ea typeface="Aptos"/>
                        </a:rPr>
                        <a:t>I/Q)</a:t>
                      </a:r>
                      <a:endParaRPr lang="ro-RO" sz="1600" kern="100" dirty="0">
                        <a:effectLst/>
                        <a:latin typeface="Times New Roman"/>
                        <a:ea typeface="Apto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32840">
                <a:tc>
                  <a:txBody>
                    <a:bodyPr/>
                    <a:lstStyle/>
                    <a:p>
                      <a:pPr algn="just">
                        <a:spcAft>
                          <a:spcPts val="0"/>
                        </a:spcAft>
                      </a:pPr>
                      <a:r>
                        <a:rPr lang="fr-BE" sz="1600" kern="100">
                          <a:effectLst/>
                          <a:latin typeface="Times New Roman"/>
                          <a:ea typeface="Aptos"/>
                        </a:rPr>
                        <a:t>6</a:t>
                      </a:r>
                      <a:endParaRPr lang="ro-RO" sz="1600" kern="100">
                        <a:effectLst/>
                        <a:latin typeface="Times New Roman"/>
                        <a:ea typeface="Apto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fr-BE" sz="1600" kern="100">
                          <a:effectLst/>
                          <a:latin typeface="Times New Roman"/>
                          <a:ea typeface="Aptos"/>
                        </a:rPr>
                        <a:t>Lățimea de bandă</a:t>
                      </a:r>
                      <a:endParaRPr lang="ro-RO" sz="1600" kern="100">
                        <a:effectLst/>
                        <a:latin typeface="Times New Roman"/>
                        <a:ea typeface="Apto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fr-BE" sz="1600" kern="100" dirty="0">
                          <a:effectLst/>
                          <a:latin typeface="Times New Roman"/>
                          <a:ea typeface="Aptos"/>
                        </a:rPr>
                        <a:t>5 MHz</a:t>
                      </a:r>
                      <a:endParaRPr lang="ro-RO" sz="1600" kern="100" dirty="0">
                        <a:effectLst/>
                        <a:latin typeface="Times New Roman"/>
                        <a:ea typeface="Apto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600" kern="100">
                          <a:effectLst/>
                          <a:latin typeface="Times New Roman"/>
                          <a:ea typeface="Aptos"/>
                        </a:rPr>
                        <a:t>50 MHz</a:t>
                      </a:r>
                      <a:endParaRPr lang="ro-RO" sz="1600" kern="100">
                        <a:effectLst/>
                        <a:latin typeface="Times New Roman"/>
                        <a:ea typeface="Apto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32840">
                <a:tc>
                  <a:txBody>
                    <a:bodyPr/>
                    <a:lstStyle/>
                    <a:p>
                      <a:pPr algn="just">
                        <a:spcAft>
                          <a:spcPts val="0"/>
                        </a:spcAft>
                      </a:pPr>
                      <a:r>
                        <a:rPr lang="fr-BE" sz="1600" kern="100">
                          <a:effectLst/>
                          <a:latin typeface="Times New Roman"/>
                          <a:ea typeface="Aptos"/>
                        </a:rPr>
                        <a:t>7</a:t>
                      </a:r>
                      <a:endParaRPr lang="ro-RO" sz="1600" kern="100">
                        <a:effectLst/>
                        <a:latin typeface="Times New Roman"/>
                        <a:ea typeface="Apto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600" kern="100">
                          <a:effectLst/>
                          <a:latin typeface="Times New Roman"/>
                          <a:ea typeface="Aptos"/>
                        </a:rPr>
                        <a:t>Receptor</a:t>
                      </a:r>
                      <a:endParaRPr lang="ro-RO" sz="1600" kern="100">
                        <a:effectLst/>
                        <a:latin typeface="Times New Roman"/>
                        <a:ea typeface="Apto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fr-BE" sz="1600" kern="100" dirty="0">
                          <a:effectLst/>
                          <a:latin typeface="Times New Roman"/>
                          <a:ea typeface="Aptos"/>
                        </a:rPr>
                        <a:t>LTE </a:t>
                      </a:r>
                      <a:r>
                        <a:rPr lang="fr-BE" sz="1600" kern="100" dirty="0" err="1">
                          <a:effectLst/>
                          <a:latin typeface="Times New Roman"/>
                          <a:ea typeface="Aptos"/>
                        </a:rPr>
                        <a:t>Downlink</a:t>
                      </a:r>
                      <a:endParaRPr lang="ro-RO" sz="1600" kern="100" dirty="0">
                        <a:effectLst/>
                        <a:latin typeface="Times New Roman"/>
                        <a:ea typeface="Apto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fr-BE" sz="1600" kern="100">
                          <a:effectLst/>
                          <a:latin typeface="Times New Roman"/>
                          <a:ea typeface="Aptos"/>
                        </a:rPr>
                        <a:t>Nu se aplică</a:t>
                      </a:r>
                      <a:endParaRPr lang="ro-RO" sz="1600" kern="100">
                        <a:effectLst/>
                        <a:latin typeface="Times New Roman"/>
                        <a:ea typeface="Apto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32840">
                <a:tc>
                  <a:txBody>
                    <a:bodyPr/>
                    <a:lstStyle/>
                    <a:p>
                      <a:pPr algn="just">
                        <a:spcAft>
                          <a:spcPts val="0"/>
                        </a:spcAft>
                      </a:pPr>
                      <a:r>
                        <a:rPr lang="fr-BE" sz="1600" kern="100">
                          <a:effectLst/>
                          <a:latin typeface="Times New Roman"/>
                          <a:ea typeface="Aptos"/>
                        </a:rPr>
                        <a:t>8</a:t>
                      </a:r>
                      <a:endParaRPr lang="ro-RO" sz="1600" kern="100">
                        <a:effectLst/>
                        <a:latin typeface="Times New Roman"/>
                        <a:ea typeface="Apto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fr-BE" sz="1600" kern="100">
                          <a:effectLst/>
                          <a:latin typeface="Times New Roman"/>
                          <a:ea typeface="Aptos"/>
                        </a:rPr>
                        <a:t>Rata de eșantionare</a:t>
                      </a:r>
                      <a:endParaRPr lang="ro-RO" sz="1600" kern="100">
                        <a:effectLst/>
                        <a:latin typeface="Times New Roman"/>
                        <a:ea typeface="Apto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fr-BE" sz="1600" kern="100" dirty="0">
                          <a:effectLst/>
                          <a:latin typeface="Times New Roman"/>
                          <a:ea typeface="Aptos"/>
                        </a:rPr>
                        <a:t>15,36 MHz</a:t>
                      </a:r>
                      <a:endParaRPr lang="ro-RO" sz="1600" kern="100" dirty="0">
                        <a:effectLst/>
                        <a:latin typeface="Times New Roman"/>
                        <a:ea typeface="Apto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600" kern="100" dirty="0">
                          <a:effectLst/>
                          <a:latin typeface="Times New Roman"/>
                          <a:ea typeface="Aptos"/>
                        </a:rPr>
                        <a:t>15,36 MHz</a:t>
                      </a:r>
                      <a:endParaRPr lang="ro-RO" sz="1600" kern="100" dirty="0">
                        <a:effectLst/>
                        <a:latin typeface="Times New Roman"/>
                        <a:ea typeface="Apto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32840">
                <a:tc>
                  <a:txBody>
                    <a:bodyPr/>
                    <a:lstStyle/>
                    <a:p>
                      <a:pPr algn="just">
                        <a:spcAft>
                          <a:spcPts val="0"/>
                        </a:spcAft>
                      </a:pPr>
                      <a:r>
                        <a:rPr lang="fr-BE" sz="1600" kern="100">
                          <a:effectLst/>
                          <a:latin typeface="Times New Roman"/>
                          <a:ea typeface="Aptos"/>
                        </a:rPr>
                        <a:t>9</a:t>
                      </a:r>
                      <a:endParaRPr lang="ro-RO" sz="1600" kern="100">
                        <a:effectLst/>
                        <a:latin typeface="Times New Roman"/>
                        <a:ea typeface="Apto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fr-BE" sz="1600" kern="100">
                          <a:effectLst/>
                          <a:latin typeface="Times New Roman"/>
                          <a:ea typeface="Aptos"/>
                        </a:rPr>
                        <a:t>Tipul de modelare a spectrului</a:t>
                      </a:r>
                      <a:endParaRPr lang="ro-RO" sz="1600" kern="100">
                        <a:effectLst/>
                        <a:latin typeface="Times New Roman"/>
                        <a:ea typeface="Apto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fr-BE" sz="1600" kern="100">
                          <a:effectLst/>
                          <a:latin typeface="Times New Roman"/>
                          <a:ea typeface="Aptos"/>
                        </a:rPr>
                        <a:t>Timp ferestre</a:t>
                      </a:r>
                      <a:endParaRPr lang="ro-RO" sz="1600" kern="100">
                        <a:effectLst/>
                        <a:latin typeface="Times New Roman"/>
                        <a:ea typeface="Apto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fr-BE" sz="1600" kern="100" dirty="0" err="1">
                          <a:effectLst/>
                          <a:latin typeface="Times New Roman"/>
                          <a:ea typeface="Aptos"/>
                        </a:rPr>
                        <a:t>Dezactivat</a:t>
                      </a:r>
                      <a:endParaRPr lang="ro-RO" sz="1600" kern="100" dirty="0">
                        <a:effectLst/>
                        <a:latin typeface="Times New Roman"/>
                        <a:ea typeface="Apto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54796">
                <a:tc>
                  <a:txBody>
                    <a:bodyPr/>
                    <a:lstStyle/>
                    <a:p>
                      <a:pPr algn="just">
                        <a:spcAft>
                          <a:spcPts val="0"/>
                        </a:spcAft>
                      </a:pPr>
                      <a:r>
                        <a:rPr lang="fr-BE" sz="1600" kern="100">
                          <a:effectLst/>
                          <a:latin typeface="Times New Roman"/>
                          <a:ea typeface="Aptos"/>
                        </a:rPr>
                        <a:t>10</a:t>
                      </a:r>
                      <a:endParaRPr lang="ro-RO" sz="1600" kern="100">
                        <a:effectLst/>
                        <a:latin typeface="Times New Roman"/>
                        <a:ea typeface="Apto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fr-BE" sz="1600" kern="100">
                          <a:effectLst/>
                          <a:latin typeface="Times New Roman"/>
                          <a:ea typeface="Aptos"/>
                        </a:rPr>
                        <a:t>P</a:t>
                      </a:r>
                      <a:r>
                        <a:rPr lang="en-US" sz="1600" kern="100">
                          <a:effectLst/>
                          <a:latin typeface="Times New Roman"/>
                          <a:ea typeface="Aptos"/>
                        </a:rPr>
                        <a:t>refix ciclic</a:t>
                      </a:r>
                      <a:endParaRPr lang="ro-RO" sz="1600" kern="100">
                        <a:effectLst/>
                        <a:latin typeface="Times New Roman"/>
                        <a:ea typeface="Apto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fr-BE" sz="1600" kern="100">
                          <a:effectLst/>
                          <a:latin typeface="Times New Roman"/>
                          <a:ea typeface="Aptos"/>
                        </a:rPr>
                        <a:t>Normal</a:t>
                      </a:r>
                      <a:endParaRPr lang="ro-RO" sz="1600" kern="100">
                        <a:effectLst/>
                        <a:latin typeface="Times New Roman"/>
                        <a:ea typeface="Apto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fr-BE" sz="1600" kern="100" dirty="0">
                          <a:effectLst/>
                          <a:latin typeface="Times New Roman"/>
                          <a:ea typeface="Aptos"/>
                        </a:rPr>
                        <a:t>Normal</a:t>
                      </a:r>
                      <a:endParaRPr lang="ro-RO" sz="1600" kern="100" dirty="0">
                        <a:effectLst/>
                        <a:latin typeface="Times New Roman"/>
                        <a:ea typeface="Apto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385318801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gradFill flip="none" rotWithShape="1">
          <a:gsLst>
            <a:gs pos="4000">
              <a:srgbClr val="C00000"/>
            </a:gs>
            <a:gs pos="61000">
              <a:schemeClr val="bg1">
                <a:tint val="90000"/>
                <a:shade val="90000"/>
                <a:satMod val="200000"/>
              </a:schemeClr>
            </a:gs>
            <a:gs pos="92000">
              <a:schemeClr val="accent2">
                <a:lumMod val="60000"/>
                <a:lumOff val="40000"/>
              </a:schemeClr>
            </a:gs>
          </a:gsLst>
          <a:lin ang="2700000" scaled="1"/>
          <a:tileRect/>
        </a:gradFill>
        <a:effectLst/>
      </p:bgPr>
    </p:bg>
    <p:spTree>
      <p:nvGrpSpPr>
        <p:cNvPr id="1" name=""/>
        <p:cNvGrpSpPr/>
        <p:nvPr/>
      </p:nvGrpSpPr>
      <p:grpSpPr>
        <a:xfrm>
          <a:off x="0" y="0"/>
          <a:ext cx="0" cy="0"/>
          <a:chOff x="0" y="0"/>
          <a:chExt cx="0" cy="0"/>
        </a:xfrm>
      </p:grpSpPr>
      <p:sp>
        <p:nvSpPr>
          <p:cNvPr id="2" name="Dreptunghi cu colţuri tăiate pe diagonală 1"/>
          <p:cNvSpPr/>
          <p:nvPr/>
        </p:nvSpPr>
        <p:spPr>
          <a:xfrm>
            <a:off x="395536" y="332656"/>
            <a:ext cx="4032448" cy="4176464"/>
          </a:xfrm>
          <a:prstGeom prst="snip2Diag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BE" dirty="0">
                <a:solidFill>
                  <a:srgbClr val="002060"/>
                </a:solidFill>
              </a:rPr>
              <a:t>4G </a:t>
            </a:r>
            <a:r>
              <a:rPr lang="fr-BE" dirty="0" smtClean="0">
                <a:solidFill>
                  <a:srgbClr val="002060"/>
                </a:solidFill>
              </a:rPr>
              <a:t>LTE</a:t>
            </a:r>
            <a:endParaRPr lang="ro-RO" dirty="0" smtClean="0">
              <a:solidFill>
                <a:srgbClr val="002060"/>
              </a:solidFill>
            </a:endParaRPr>
          </a:p>
          <a:p>
            <a:pPr algn="just"/>
            <a:r>
              <a:rPr lang="ro-RO" dirty="0" smtClean="0">
                <a:solidFill>
                  <a:srgbClr val="002060"/>
                </a:solidFill>
                <a:latin typeface="Calibri" panose="020F0502020204030204" pitchFamily="34" charset="0"/>
                <a:cs typeface="Calibri" panose="020F0502020204030204" pitchFamily="34" charset="0"/>
              </a:rPr>
              <a:t>-</a:t>
            </a:r>
            <a:r>
              <a:rPr lang="ro-RO" dirty="0">
                <a:solidFill>
                  <a:srgbClr val="002060"/>
                </a:solidFill>
                <a:latin typeface="Calibri" panose="020F0502020204030204" pitchFamily="34" charset="0"/>
                <a:cs typeface="Calibri" panose="020F0502020204030204" pitchFamily="34" charset="0"/>
              </a:rPr>
              <a:t>S</a:t>
            </a:r>
            <a:r>
              <a:rPr lang="fr-BE" dirty="0" err="1" smtClean="0">
                <a:solidFill>
                  <a:srgbClr val="002060"/>
                </a:solidFill>
                <a:latin typeface="Calibri" panose="020F0502020204030204" pitchFamily="34" charset="0"/>
                <a:cs typeface="Calibri" panose="020F0502020204030204" pitchFamily="34" charset="0"/>
              </a:rPr>
              <a:t>ursa</a:t>
            </a:r>
            <a:r>
              <a:rPr lang="fr-BE" dirty="0" smtClean="0">
                <a:solidFill>
                  <a:srgbClr val="002060"/>
                </a:solidFill>
                <a:latin typeface="Calibri" panose="020F0502020204030204" pitchFamily="34" charset="0"/>
                <a:cs typeface="Calibri" panose="020F0502020204030204" pitchFamily="34" charset="0"/>
              </a:rPr>
              <a:t> </a:t>
            </a:r>
            <a:r>
              <a:rPr lang="fr-BE" dirty="0">
                <a:solidFill>
                  <a:srgbClr val="002060"/>
                </a:solidFill>
                <a:latin typeface="Calibri" panose="020F0502020204030204" pitchFamily="34" charset="0"/>
                <a:cs typeface="Calibri" panose="020F0502020204030204" pitchFamily="34" charset="0"/>
              </a:rPr>
              <a:t>de </a:t>
            </a:r>
            <a:r>
              <a:rPr lang="fr-BE" dirty="0" err="1">
                <a:solidFill>
                  <a:srgbClr val="002060"/>
                </a:solidFill>
                <a:latin typeface="Calibri" panose="020F0502020204030204" pitchFamily="34" charset="0"/>
                <a:cs typeface="Calibri" panose="020F0502020204030204" pitchFamily="34" charset="0"/>
              </a:rPr>
              <a:t>semnal</a:t>
            </a:r>
            <a:r>
              <a:rPr lang="fr-BE" dirty="0">
                <a:solidFill>
                  <a:srgbClr val="002060"/>
                </a:solidFill>
                <a:latin typeface="Calibri" panose="020F0502020204030204" pitchFamily="34" charset="0"/>
                <a:cs typeface="Calibri" panose="020F0502020204030204" pitchFamily="34" charset="0"/>
              </a:rPr>
              <a:t> LTE </a:t>
            </a:r>
            <a:r>
              <a:rPr lang="fr-BE" dirty="0" err="1">
                <a:solidFill>
                  <a:srgbClr val="002060"/>
                </a:solidFill>
                <a:latin typeface="Calibri" panose="020F0502020204030204" pitchFamily="34" charset="0"/>
                <a:cs typeface="Calibri" panose="020F0502020204030204" pitchFamily="34" charset="0"/>
              </a:rPr>
              <a:t>downlink</a:t>
            </a:r>
            <a:r>
              <a:rPr lang="fr-BE" dirty="0">
                <a:solidFill>
                  <a:srgbClr val="002060"/>
                </a:solidFill>
                <a:latin typeface="Calibri" panose="020F0502020204030204" pitchFamily="34" charset="0"/>
                <a:cs typeface="Calibri" panose="020F0502020204030204" pitchFamily="34" charset="0"/>
              </a:rPr>
              <a:t> este </a:t>
            </a:r>
            <a:r>
              <a:rPr lang="fr-BE" dirty="0" err="1">
                <a:solidFill>
                  <a:srgbClr val="002060"/>
                </a:solidFill>
                <a:latin typeface="Calibri" panose="020F0502020204030204" pitchFamily="34" charset="0"/>
                <a:cs typeface="Calibri" panose="020F0502020204030204" pitchFamily="34" charset="0"/>
              </a:rPr>
              <a:t>îmbinată</a:t>
            </a:r>
            <a:r>
              <a:rPr lang="fr-BE" dirty="0">
                <a:solidFill>
                  <a:srgbClr val="002060"/>
                </a:solidFill>
                <a:latin typeface="Calibri" panose="020F0502020204030204" pitchFamily="34" charset="0"/>
                <a:cs typeface="Calibri" panose="020F0502020204030204" pitchFamily="34" charset="0"/>
              </a:rPr>
              <a:t> </a:t>
            </a:r>
            <a:r>
              <a:rPr lang="fr-BE" dirty="0" err="1">
                <a:solidFill>
                  <a:srgbClr val="002060"/>
                </a:solidFill>
                <a:latin typeface="Calibri" panose="020F0502020204030204" pitchFamily="34" charset="0"/>
                <a:cs typeface="Calibri" panose="020F0502020204030204" pitchFamily="34" charset="0"/>
              </a:rPr>
              <a:t>cu</a:t>
            </a:r>
            <a:r>
              <a:rPr lang="fr-BE" dirty="0">
                <a:solidFill>
                  <a:srgbClr val="002060"/>
                </a:solidFill>
                <a:latin typeface="Calibri" panose="020F0502020204030204" pitchFamily="34" charset="0"/>
                <a:cs typeface="Calibri" panose="020F0502020204030204" pitchFamily="34" charset="0"/>
              </a:rPr>
              <a:t> </a:t>
            </a:r>
            <a:r>
              <a:rPr lang="fr-BE" dirty="0" err="1">
                <a:solidFill>
                  <a:srgbClr val="002060"/>
                </a:solidFill>
                <a:latin typeface="Calibri" panose="020F0502020204030204" pitchFamily="34" charset="0"/>
                <a:cs typeface="Calibri" panose="020F0502020204030204" pitchFamily="34" charset="0"/>
              </a:rPr>
              <a:t>sursa</a:t>
            </a:r>
            <a:r>
              <a:rPr lang="fr-BE" dirty="0">
                <a:solidFill>
                  <a:srgbClr val="002060"/>
                </a:solidFill>
                <a:latin typeface="Calibri" panose="020F0502020204030204" pitchFamily="34" charset="0"/>
                <a:cs typeface="Calibri" panose="020F0502020204030204" pitchFamily="34" charset="0"/>
              </a:rPr>
              <a:t> de date </a:t>
            </a:r>
            <a:r>
              <a:rPr lang="fr-BE" dirty="0" err="1" smtClean="0">
                <a:solidFill>
                  <a:srgbClr val="002060"/>
                </a:solidFill>
                <a:latin typeface="Calibri" panose="020F0502020204030204" pitchFamily="34" charset="0"/>
                <a:cs typeface="Calibri" panose="020F0502020204030204" pitchFamily="34" charset="0"/>
              </a:rPr>
              <a:t>modelată</a:t>
            </a:r>
            <a:r>
              <a:rPr lang="ro-RO" dirty="0" smtClean="0">
                <a:solidFill>
                  <a:srgbClr val="002060"/>
                </a:solidFill>
                <a:latin typeface="Calibri" panose="020F0502020204030204" pitchFamily="34" charset="0"/>
                <a:cs typeface="Calibri" panose="020F0502020204030204" pitchFamily="34" charset="0"/>
              </a:rPr>
              <a:t>.</a:t>
            </a:r>
          </a:p>
          <a:p>
            <a:pPr algn="just"/>
            <a:r>
              <a:rPr lang="ro-RO" dirty="0" smtClean="0">
                <a:solidFill>
                  <a:srgbClr val="002060"/>
                </a:solidFill>
                <a:latin typeface="Calibri" panose="020F0502020204030204" pitchFamily="34" charset="0"/>
                <a:cs typeface="Calibri" panose="020F0502020204030204" pitchFamily="34" charset="0"/>
              </a:rPr>
              <a:t>-</a:t>
            </a:r>
            <a:r>
              <a:rPr lang="fr-BE" dirty="0" err="1" smtClean="0">
                <a:solidFill>
                  <a:srgbClr val="002060"/>
                </a:solidFill>
                <a:latin typeface="Calibri" panose="020F0502020204030204" pitchFamily="34" charset="0"/>
                <a:cs typeface="Calibri" panose="020F0502020204030204" pitchFamily="34" charset="0"/>
              </a:rPr>
              <a:t>Atât</a:t>
            </a:r>
            <a:r>
              <a:rPr lang="fr-BE" dirty="0" smtClean="0">
                <a:solidFill>
                  <a:srgbClr val="002060"/>
                </a:solidFill>
                <a:latin typeface="Calibri" panose="020F0502020204030204" pitchFamily="34" charset="0"/>
                <a:cs typeface="Calibri" panose="020F0502020204030204" pitchFamily="34" charset="0"/>
              </a:rPr>
              <a:t> </a:t>
            </a:r>
            <a:r>
              <a:rPr lang="fr-BE" dirty="0" err="1">
                <a:solidFill>
                  <a:srgbClr val="002060"/>
                </a:solidFill>
                <a:latin typeface="Calibri" panose="020F0502020204030204" pitchFamily="34" charset="0"/>
                <a:cs typeface="Calibri" panose="020F0502020204030204" pitchFamily="34" charset="0"/>
              </a:rPr>
              <a:t>frecvența</a:t>
            </a:r>
            <a:r>
              <a:rPr lang="fr-BE" dirty="0">
                <a:solidFill>
                  <a:srgbClr val="002060"/>
                </a:solidFill>
                <a:latin typeface="Calibri" panose="020F0502020204030204" pitchFamily="34" charset="0"/>
                <a:cs typeface="Calibri" panose="020F0502020204030204" pitchFamily="34" charset="0"/>
              </a:rPr>
              <a:t> </a:t>
            </a:r>
            <a:r>
              <a:rPr lang="fr-BE" dirty="0" err="1">
                <a:solidFill>
                  <a:srgbClr val="002060"/>
                </a:solidFill>
                <a:latin typeface="Calibri" panose="020F0502020204030204" pitchFamily="34" charset="0"/>
                <a:cs typeface="Calibri" panose="020F0502020204030204" pitchFamily="34" charset="0"/>
              </a:rPr>
              <a:t>purtătoare</a:t>
            </a:r>
            <a:r>
              <a:rPr lang="fr-BE" dirty="0">
                <a:solidFill>
                  <a:srgbClr val="002060"/>
                </a:solidFill>
                <a:latin typeface="Calibri" panose="020F0502020204030204" pitchFamily="34" charset="0"/>
                <a:cs typeface="Calibri" panose="020F0502020204030204" pitchFamily="34" charset="0"/>
              </a:rPr>
              <a:t> </a:t>
            </a:r>
            <a:r>
              <a:rPr lang="fr-BE" dirty="0" err="1">
                <a:solidFill>
                  <a:srgbClr val="002060"/>
                </a:solidFill>
                <a:latin typeface="Calibri" panose="020F0502020204030204" pitchFamily="34" charset="0"/>
                <a:cs typeface="Calibri" panose="020F0502020204030204" pitchFamily="34" charset="0"/>
              </a:rPr>
              <a:t>prezentă</a:t>
            </a:r>
            <a:r>
              <a:rPr lang="fr-BE" dirty="0">
                <a:solidFill>
                  <a:srgbClr val="002060"/>
                </a:solidFill>
                <a:latin typeface="Calibri" panose="020F0502020204030204" pitchFamily="34" charset="0"/>
                <a:cs typeface="Calibri" panose="020F0502020204030204" pitchFamily="34" charset="0"/>
              </a:rPr>
              <a:t> </a:t>
            </a:r>
            <a:r>
              <a:rPr lang="fr-BE" dirty="0" err="1">
                <a:solidFill>
                  <a:srgbClr val="002060"/>
                </a:solidFill>
                <a:latin typeface="Calibri" panose="020F0502020204030204" pitchFamily="34" charset="0"/>
                <a:cs typeface="Calibri" panose="020F0502020204030204" pitchFamily="34" charset="0"/>
              </a:rPr>
              <a:t>în</a:t>
            </a:r>
            <a:r>
              <a:rPr lang="fr-BE" dirty="0">
                <a:solidFill>
                  <a:srgbClr val="002060"/>
                </a:solidFill>
                <a:latin typeface="Calibri" panose="020F0502020204030204" pitchFamily="34" charset="0"/>
                <a:cs typeface="Calibri" panose="020F0502020204030204" pitchFamily="34" charset="0"/>
              </a:rPr>
              <a:t> </a:t>
            </a:r>
            <a:r>
              <a:rPr lang="fr-BE" dirty="0" err="1">
                <a:solidFill>
                  <a:srgbClr val="002060"/>
                </a:solidFill>
                <a:latin typeface="Calibri" panose="020F0502020204030204" pitchFamily="34" charset="0"/>
                <a:cs typeface="Calibri" panose="020F0502020204030204" pitchFamily="34" charset="0"/>
              </a:rPr>
              <a:t>modulator</a:t>
            </a:r>
            <a:r>
              <a:rPr lang="fr-BE" dirty="0">
                <a:solidFill>
                  <a:srgbClr val="002060"/>
                </a:solidFill>
                <a:latin typeface="Calibri" panose="020F0502020204030204" pitchFamily="34" charset="0"/>
                <a:cs typeface="Calibri" panose="020F0502020204030204" pitchFamily="34" charset="0"/>
              </a:rPr>
              <a:t>, </a:t>
            </a:r>
            <a:r>
              <a:rPr lang="fr-BE" dirty="0" err="1">
                <a:solidFill>
                  <a:srgbClr val="002060"/>
                </a:solidFill>
                <a:latin typeface="Calibri" panose="020F0502020204030204" pitchFamily="34" charset="0"/>
                <a:cs typeface="Calibri" panose="020F0502020204030204" pitchFamily="34" charset="0"/>
              </a:rPr>
              <a:t>cât</a:t>
            </a:r>
            <a:r>
              <a:rPr lang="fr-BE" dirty="0">
                <a:solidFill>
                  <a:srgbClr val="002060"/>
                </a:solidFill>
                <a:latin typeface="Calibri" panose="020F0502020204030204" pitchFamily="34" charset="0"/>
                <a:cs typeface="Calibri" panose="020F0502020204030204" pitchFamily="34" charset="0"/>
              </a:rPr>
              <a:t> </a:t>
            </a:r>
            <a:r>
              <a:rPr lang="fr-BE" dirty="0" err="1">
                <a:solidFill>
                  <a:srgbClr val="002060"/>
                </a:solidFill>
                <a:latin typeface="Calibri" panose="020F0502020204030204" pitchFamily="34" charset="0"/>
                <a:cs typeface="Calibri" panose="020F0502020204030204" pitchFamily="34" charset="0"/>
              </a:rPr>
              <a:t>și</a:t>
            </a:r>
            <a:r>
              <a:rPr lang="fr-BE" dirty="0">
                <a:solidFill>
                  <a:srgbClr val="002060"/>
                </a:solidFill>
                <a:latin typeface="Calibri" panose="020F0502020204030204" pitchFamily="34" charset="0"/>
                <a:cs typeface="Calibri" panose="020F0502020204030204" pitchFamily="34" charset="0"/>
              </a:rPr>
              <a:t> </a:t>
            </a:r>
            <a:r>
              <a:rPr lang="fr-BE" dirty="0" err="1">
                <a:solidFill>
                  <a:srgbClr val="002060"/>
                </a:solidFill>
                <a:latin typeface="Calibri" panose="020F0502020204030204" pitchFamily="34" charset="0"/>
                <a:cs typeface="Calibri" panose="020F0502020204030204" pitchFamily="34" charset="0"/>
              </a:rPr>
              <a:t>frecvența</a:t>
            </a:r>
            <a:r>
              <a:rPr lang="fr-BE" dirty="0">
                <a:solidFill>
                  <a:srgbClr val="002060"/>
                </a:solidFill>
                <a:latin typeface="Calibri" panose="020F0502020204030204" pitchFamily="34" charset="0"/>
                <a:cs typeface="Calibri" panose="020F0502020204030204" pitchFamily="34" charset="0"/>
              </a:rPr>
              <a:t> </a:t>
            </a:r>
            <a:r>
              <a:rPr lang="fr-BE" dirty="0" err="1">
                <a:solidFill>
                  <a:srgbClr val="002060"/>
                </a:solidFill>
                <a:latin typeface="Calibri" panose="020F0502020204030204" pitchFamily="34" charset="0"/>
                <a:cs typeface="Calibri" panose="020F0502020204030204" pitchFamily="34" charset="0"/>
              </a:rPr>
              <a:t>oscilatorului</a:t>
            </a:r>
            <a:r>
              <a:rPr lang="fr-BE" dirty="0">
                <a:solidFill>
                  <a:srgbClr val="002060"/>
                </a:solidFill>
                <a:latin typeface="Calibri" panose="020F0502020204030204" pitchFamily="34" charset="0"/>
                <a:cs typeface="Calibri" panose="020F0502020204030204" pitchFamily="34" charset="0"/>
              </a:rPr>
              <a:t> </a:t>
            </a:r>
            <a:r>
              <a:rPr lang="fr-BE" dirty="0" err="1">
                <a:solidFill>
                  <a:srgbClr val="002060"/>
                </a:solidFill>
                <a:latin typeface="Calibri" panose="020F0502020204030204" pitchFamily="34" charset="0"/>
                <a:cs typeface="Calibri" panose="020F0502020204030204" pitchFamily="34" charset="0"/>
              </a:rPr>
              <a:t>sunt</a:t>
            </a:r>
            <a:r>
              <a:rPr lang="fr-BE" dirty="0">
                <a:solidFill>
                  <a:srgbClr val="002060"/>
                </a:solidFill>
                <a:latin typeface="Calibri" panose="020F0502020204030204" pitchFamily="34" charset="0"/>
                <a:cs typeface="Calibri" panose="020F0502020204030204" pitchFamily="34" charset="0"/>
              </a:rPr>
              <a:t> </a:t>
            </a:r>
            <a:r>
              <a:rPr lang="fr-BE" dirty="0" err="1">
                <a:solidFill>
                  <a:srgbClr val="002060"/>
                </a:solidFill>
                <a:latin typeface="Calibri" panose="020F0502020204030204" pitchFamily="34" charset="0"/>
                <a:cs typeface="Calibri" panose="020F0502020204030204" pitchFamily="34" charset="0"/>
              </a:rPr>
              <a:t>setate</a:t>
            </a:r>
            <a:r>
              <a:rPr lang="fr-BE" dirty="0">
                <a:solidFill>
                  <a:srgbClr val="002060"/>
                </a:solidFill>
                <a:latin typeface="Calibri" panose="020F0502020204030204" pitchFamily="34" charset="0"/>
                <a:cs typeface="Calibri" panose="020F0502020204030204" pitchFamily="34" charset="0"/>
              </a:rPr>
              <a:t> la 1,901 GHz </a:t>
            </a:r>
            <a:r>
              <a:rPr lang="fr-BE" dirty="0" err="1">
                <a:solidFill>
                  <a:srgbClr val="002060"/>
                </a:solidFill>
                <a:latin typeface="Calibri" panose="020F0502020204030204" pitchFamily="34" charset="0"/>
                <a:cs typeface="Calibri" panose="020F0502020204030204" pitchFamily="34" charset="0"/>
              </a:rPr>
              <a:t>și</a:t>
            </a:r>
            <a:r>
              <a:rPr lang="fr-BE" dirty="0">
                <a:solidFill>
                  <a:srgbClr val="002060"/>
                </a:solidFill>
                <a:latin typeface="Calibri" panose="020F0502020204030204" pitchFamily="34" charset="0"/>
                <a:cs typeface="Calibri" panose="020F0502020204030204" pitchFamily="34" charset="0"/>
              </a:rPr>
              <a:t> nu se vor </a:t>
            </a:r>
            <a:r>
              <a:rPr lang="fr-BE" dirty="0" err="1">
                <a:solidFill>
                  <a:srgbClr val="002060"/>
                </a:solidFill>
                <a:latin typeface="Calibri" panose="020F0502020204030204" pitchFamily="34" charset="0"/>
                <a:cs typeface="Calibri" panose="020F0502020204030204" pitchFamily="34" charset="0"/>
              </a:rPr>
              <a:t>schimba</a:t>
            </a:r>
            <a:r>
              <a:rPr lang="fr-BE" dirty="0">
                <a:solidFill>
                  <a:srgbClr val="002060"/>
                </a:solidFill>
                <a:latin typeface="Calibri" panose="020F0502020204030204" pitchFamily="34" charset="0"/>
                <a:cs typeface="Calibri" panose="020F0502020204030204" pitchFamily="34" charset="0"/>
              </a:rPr>
              <a:t> </a:t>
            </a:r>
            <a:r>
              <a:rPr lang="fr-BE" dirty="0" err="1">
                <a:solidFill>
                  <a:srgbClr val="002060"/>
                </a:solidFill>
                <a:latin typeface="Calibri" panose="020F0502020204030204" pitchFamily="34" charset="0"/>
                <a:cs typeface="Calibri" panose="020F0502020204030204" pitchFamily="34" charset="0"/>
              </a:rPr>
              <a:t>în</a:t>
            </a:r>
            <a:r>
              <a:rPr lang="fr-BE" dirty="0">
                <a:solidFill>
                  <a:srgbClr val="002060"/>
                </a:solidFill>
                <a:latin typeface="Calibri" panose="020F0502020204030204" pitchFamily="34" charset="0"/>
                <a:cs typeface="Calibri" panose="020F0502020204030204" pitchFamily="34" charset="0"/>
              </a:rPr>
              <a:t> </a:t>
            </a:r>
            <a:r>
              <a:rPr lang="fr-BE" dirty="0" err="1">
                <a:solidFill>
                  <a:srgbClr val="002060"/>
                </a:solidFill>
                <a:latin typeface="Calibri" panose="020F0502020204030204" pitchFamily="34" charset="0"/>
                <a:cs typeface="Calibri" panose="020F0502020204030204" pitchFamily="34" charset="0"/>
              </a:rPr>
              <a:t>timpul</a:t>
            </a:r>
            <a:r>
              <a:rPr lang="fr-BE" dirty="0">
                <a:solidFill>
                  <a:srgbClr val="002060"/>
                </a:solidFill>
                <a:latin typeface="Calibri" panose="020F0502020204030204" pitchFamily="34" charset="0"/>
                <a:cs typeface="Calibri" panose="020F0502020204030204" pitchFamily="34" charset="0"/>
              </a:rPr>
              <a:t> </a:t>
            </a:r>
            <a:r>
              <a:rPr lang="fr-BE" dirty="0" err="1">
                <a:solidFill>
                  <a:srgbClr val="002060"/>
                </a:solidFill>
                <a:latin typeface="Calibri" panose="020F0502020204030204" pitchFamily="34" charset="0"/>
                <a:cs typeface="Calibri" panose="020F0502020204030204" pitchFamily="34" charset="0"/>
              </a:rPr>
              <a:t>experimentării</a:t>
            </a:r>
            <a:r>
              <a:rPr lang="fr-BE" dirty="0">
                <a:solidFill>
                  <a:srgbClr val="002060"/>
                </a:solidFill>
                <a:latin typeface="Calibri" panose="020F0502020204030204" pitchFamily="34" charset="0"/>
                <a:cs typeface="Calibri" panose="020F0502020204030204" pitchFamily="34" charset="0"/>
              </a:rPr>
              <a:t>. </a:t>
            </a:r>
            <a:endParaRPr lang="ro-RO" dirty="0" smtClean="0">
              <a:solidFill>
                <a:srgbClr val="002060"/>
              </a:solidFill>
              <a:latin typeface="Calibri" panose="020F0502020204030204" pitchFamily="34" charset="0"/>
              <a:cs typeface="Calibri" panose="020F0502020204030204" pitchFamily="34" charset="0"/>
            </a:endParaRPr>
          </a:p>
          <a:p>
            <a:pPr algn="just"/>
            <a:r>
              <a:rPr lang="ro-RO" dirty="0" smtClean="0">
                <a:solidFill>
                  <a:srgbClr val="002060"/>
                </a:solidFill>
                <a:latin typeface="Calibri" panose="020F0502020204030204" pitchFamily="34" charset="0"/>
                <a:cs typeface="Calibri" panose="020F0502020204030204" pitchFamily="34" charset="0"/>
              </a:rPr>
              <a:t>-</a:t>
            </a:r>
            <a:r>
              <a:rPr lang="fr-BE" dirty="0" err="1">
                <a:solidFill>
                  <a:srgbClr val="002060"/>
                </a:solidFill>
              </a:rPr>
              <a:t>Modulatorul</a:t>
            </a:r>
            <a:r>
              <a:rPr lang="fr-BE" dirty="0">
                <a:solidFill>
                  <a:srgbClr val="002060"/>
                </a:solidFill>
              </a:rPr>
              <a:t> este unit </a:t>
            </a:r>
            <a:r>
              <a:rPr lang="fr-BE" dirty="0" err="1">
                <a:solidFill>
                  <a:srgbClr val="002060"/>
                </a:solidFill>
              </a:rPr>
              <a:t>cu</a:t>
            </a:r>
            <a:r>
              <a:rPr lang="fr-BE" dirty="0">
                <a:solidFill>
                  <a:srgbClr val="002060"/>
                </a:solidFill>
              </a:rPr>
              <a:t> </a:t>
            </a:r>
            <a:r>
              <a:rPr lang="fr-BE" dirty="0" err="1">
                <a:solidFill>
                  <a:srgbClr val="002060"/>
                </a:solidFill>
              </a:rPr>
              <a:t>oscilatorul</a:t>
            </a:r>
            <a:r>
              <a:rPr lang="fr-BE" dirty="0">
                <a:solidFill>
                  <a:srgbClr val="002060"/>
                </a:solidFill>
              </a:rPr>
              <a:t>. </a:t>
            </a:r>
            <a:endParaRPr lang="ro-RO" dirty="0" smtClean="0">
              <a:solidFill>
                <a:srgbClr val="002060"/>
              </a:solidFill>
            </a:endParaRPr>
          </a:p>
          <a:p>
            <a:pPr algn="just"/>
            <a:r>
              <a:rPr lang="ro-RO" dirty="0" smtClean="0">
                <a:solidFill>
                  <a:srgbClr val="002060"/>
                </a:solidFill>
                <a:latin typeface="Calibri" panose="020F0502020204030204" pitchFamily="34" charset="0"/>
                <a:cs typeface="Calibri" panose="020F0502020204030204" pitchFamily="34" charset="0"/>
              </a:rPr>
              <a:t>-</a:t>
            </a:r>
            <a:r>
              <a:rPr lang="fr-BE" dirty="0" err="1">
                <a:solidFill>
                  <a:srgbClr val="002060"/>
                </a:solidFill>
              </a:rPr>
              <a:t>Semnalul</a:t>
            </a:r>
            <a:r>
              <a:rPr lang="fr-BE" dirty="0">
                <a:solidFill>
                  <a:srgbClr val="002060"/>
                </a:solidFill>
              </a:rPr>
              <a:t> </a:t>
            </a:r>
            <a:r>
              <a:rPr lang="fr-BE" dirty="0" err="1">
                <a:solidFill>
                  <a:srgbClr val="002060"/>
                </a:solidFill>
              </a:rPr>
              <a:t>modulat</a:t>
            </a:r>
            <a:r>
              <a:rPr lang="fr-BE" dirty="0">
                <a:solidFill>
                  <a:srgbClr val="002060"/>
                </a:solidFill>
              </a:rPr>
              <a:t> este </a:t>
            </a:r>
            <a:r>
              <a:rPr lang="fr-BE" dirty="0" err="1">
                <a:solidFill>
                  <a:srgbClr val="002060"/>
                </a:solidFill>
              </a:rPr>
              <a:t>generat</a:t>
            </a:r>
            <a:r>
              <a:rPr lang="fr-BE" dirty="0">
                <a:solidFill>
                  <a:srgbClr val="002060"/>
                </a:solidFill>
              </a:rPr>
              <a:t> de </a:t>
            </a:r>
            <a:r>
              <a:rPr lang="fr-BE" dirty="0" err="1" smtClean="0">
                <a:solidFill>
                  <a:srgbClr val="002060"/>
                </a:solidFill>
              </a:rPr>
              <a:t>modulator</a:t>
            </a:r>
            <a:r>
              <a:rPr lang="ro-RO" dirty="0" smtClean="0">
                <a:solidFill>
                  <a:srgbClr val="002060"/>
                </a:solidFill>
              </a:rPr>
              <a:t>.</a:t>
            </a:r>
            <a:endParaRPr lang="ro-RO" dirty="0">
              <a:solidFill>
                <a:srgbClr val="002060"/>
              </a:solidFill>
              <a:latin typeface="Calibri" panose="020F0502020204030204" pitchFamily="34" charset="0"/>
              <a:cs typeface="Calibri" panose="020F0502020204030204" pitchFamily="34" charset="0"/>
            </a:endParaRPr>
          </a:p>
        </p:txBody>
      </p:sp>
      <p:sp>
        <p:nvSpPr>
          <p:cNvPr id="3" name="Dreptunghi cu colţuri tăiate pe diagonală 2"/>
          <p:cNvSpPr/>
          <p:nvPr/>
        </p:nvSpPr>
        <p:spPr>
          <a:xfrm>
            <a:off x="4788024" y="2132856"/>
            <a:ext cx="4032448" cy="4104456"/>
          </a:xfrm>
          <a:prstGeom prst="snip2Diag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BE" dirty="0">
                <a:solidFill>
                  <a:srgbClr val="002060"/>
                </a:solidFill>
                <a:latin typeface="Calibri" panose="020F0502020204030204" pitchFamily="34" charset="0"/>
                <a:cs typeface="Calibri" panose="020F0502020204030204" pitchFamily="34" charset="0"/>
              </a:rPr>
              <a:t>5G </a:t>
            </a:r>
            <a:r>
              <a:rPr lang="fr-BE" dirty="0" smtClean="0">
                <a:solidFill>
                  <a:srgbClr val="002060"/>
                </a:solidFill>
                <a:latin typeface="Calibri" panose="020F0502020204030204" pitchFamily="34" charset="0"/>
                <a:cs typeface="Calibri" panose="020F0502020204030204" pitchFamily="34" charset="0"/>
              </a:rPr>
              <a:t>NR</a:t>
            </a:r>
            <a:endParaRPr lang="ro-RO" dirty="0" smtClean="0">
              <a:solidFill>
                <a:srgbClr val="002060"/>
              </a:solidFill>
              <a:latin typeface="Calibri" panose="020F0502020204030204" pitchFamily="34" charset="0"/>
              <a:cs typeface="Calibri" panose="020F0502020204030204" pitchFamily="34" charset="0"/>
            </a:endParaRPr>
          </a:p>
          <a:p>
            <a:pPr algn="just"/>
            <a:r>
              <a:rPr lang="ro-RO" dirty="0" smtClean="0">
                <a:solidFill>
                  <a:srgbClr val="002060"/>
                </a:solidFill>
                <a:latin typeface="Calibri" panose="020F0502020204030204" pitchFamily="34" charset="0"/>
                <a:cs typeface="Calibri" panose="020F0502020204030204" pitchFamily="34" charset="0"/>
              </a:rPr>
              <a:t>-S</a:t>
            </a:r>
            <a:r>
              <a:rPr lang="fr-BE" dirty="0" err="1" smtClean="0">
                <a:solidFill>
                  <a:srgbClr val="002060"/>
                </a:solidFill>
                <a:latin typeface="Calibri" panose="020F0502020204030204" pitchFamily="34" charset="0"/>
                <a:cs typeface="Calibri" panose="020F0502020204030204" pitchFamily="34" charset="0"/>
              </a:rPr>
              <a:t>ursa</a:t>
            </a:r>
            <a:r>
              <a:rPr lang="fr-BE" dirty="0" smtClean="0">
                <a:solidFill>
                  <a:srgbClr val="002060"/>
                </a:solidFill>
                <a:latin typeface="Calibri" panose="020F0502020204030204" pitchFamily="34" charset="0"/>
                <a:cs typeface="Calibri" panose="020F0502020204030204" pitchFamily="34" charset="0"/>
              </a:rPr>
              <a:t> </a:t>
            </a:r>
            <a:r>
              <a:rPr lang="fr-BE" dirty="0">
                <a:solidFill>
                  <a:srgbClr val="002060"/>
                </a:solidFill>
                <a:latin typeface="Calibri" panose="020F0502020204030204" pitchFamily="34" charset="0"/>
                <a:cs typeface="Calibri" panose="020F0502020204030204" pitchFamily="34" charset="0"/>
              </a:rPr>
              <a:t>de </a:t>
            </a:r>
            <a:r>
              <a:rPr lang="fr-BE" dirty="0" err="1">
                <a:solidFill>
                  <a:srgbClr val="002060"/>
                </a:solidFill>
                <a:latin typeface="Calibri" panose="020F0502020204030204" pitchFamily="34" charset="0"/>
                <a:cs typeface="Calibri" panose="020F0502020204030204" pitchFamily="34" charset="0"/>
              </a:rPr>
              <a:t>downlink</a:t>
            </a:r>
            <a:r>
              <a:rPr lang="fr-BE" dirty="0">
                <a:solidFill>
                  <a:srgbClr val="002060"/>
                </a:solidFill>
                <a:latin typeface="Calibri" panose="020F0502020204030204" pitchFamily="34" charset="0"/>
                <a:cs typeface="Calibri" panose="020F0502020204030204" pitchFamily="34" charset="0"/>
              </a:rPr>
              <a:t> New Radio (NR) este </a:t>
            </a:r>
            <a:r>
              <a:rPr lang="fr-BE" dirty="0" err="1">
                <a:solidFill>
                  <a:srgbClr val="002060"/>
                </a:solidFill>
                <a:latin typeface="Calibri" panose="020F0502020204030204" pitchFamily="34" charset="0"/>
                <a:cs typeface="Calibri" panose="020F0502020204030204" pitchFamily="34" charset="0"/>
              </a:rPr>
              <a:t>unită</a:t>
            </a:r>
            <a:r>
              <a:rPr lang="fr-BE" dirty="0">
                <a:solidFill>
                  <a:srgbClr val="002060"/>
                </a:solidFill>
                <a:latin typeface="Calibri" panose="020F0502020204030204" pitchFamily="34" charset="0"/>
                <a:cs typeface="Calibri" panose="020F0502020204030204" pitchFamily="34" charset="0"/>
              </a:rPr>
              <a:t> </a:t>
            </a:r>
            <a:r>
              <a:rPr lang="fr-BE" dirty="0" err="1">
                <a:solidFill>
                  <a:srgbClr val="002060"/>
                </a:solidFill>
                <a:latin typeface="Calibri" panose="020F0502020204030204" pitchFamily="34" charset="0"/>
                <a:cs typeface="Calibri" panose="020F0502020204030204" pitchFamily="34" charset="0"/>
              </a:rPr>
              <a:t>cu</a:t>
            </a:r>
            <a:r>
              <a:rPr lang="fr-BE" dirty="0">
                <a:solidFill>
                  <a:srgbClr val="002060"/>
                </a:solidFill>
                <a:latin typeface="Calibri" panose="020F0502020204030204" pitchFamily="34" charset="0"/>
                <a:cs typeface="Calibri" panose="020F0502020204030204" pitchFamily="34" charset="0"/>
              </a:rPr>
              <a:t> </a:t>
            </a:r>
            <a:r>
              <a:rPr lang="fr-BE" dirty="0" err="1">
                <a:solidFill>
                  <a:srgbClr val="002060"/>
                </a:solidFill>
                <a:latin typeface="Calibri" panose="020F0502020204030204" pitchFamily="34" charset="0"/>
                <a:cs typeface="Calibri" panose="020F0502020204030204" pitchFamily="34" charset="0"/>
              </a:rPr>
              <a:t>sursa</a:t>
            </a:r>
            <a:r>
              <a:rPr lang="fr-BE" dirty="0">
                <a:solidFill>
                  <a:srgbClr val="002060"/>
                </a:solidFill>
                <a:latin typeface="Calibri" panose="020F0502020204030204" pitchFamily="34" charset="0"/>
                <a:cs typeface="Calibri" panose="020F0502020204030204" pitchFamily="34" charset="0"/>
              </a:rPr>
              <a:t> de </a:t>
            </a:r>
            <a:r>
              <a:rPr lang="fr-BE" dirty="0" smtClean="0">
                <a:solidFill>
                  <a:srgbClr val="002060"/>
                </a:solidFill>
                <a:latin typeface="Calibri" panose="020F0502020204030204" pitchFamily="34" charset="0"/>
                <a:cs typeface="Calibri" panose="020F0502020204030204" pitchFamily="34" charset="0"/>
              </a:rPr>
              <a:t>date</a:t>
            </a:r>
            <a:endParaRPr lang="ro-RO" dirty="0" smtClean="0">
              <a:solidFill>
                <a:srgbClr val="002060"/>
              </a:solidFill>
              <a:latin typeface="Calibri" panose="020F0502020204030204" pitchFamily="34" charset="0"/>
              <a:cs typeface="Calibri" panose="020F0502020204030204" pitchFamily="34" charset="0"/>
            </a:endParaRPr>
          </a:p>
          <a:p>
            <a:pPr algn="just"/>
            <a:r>
              <a:rPr lang="ro-RO" dirty="0" smtClean="0">
                <a:solidFill>
                  <a:srgbClr val="002060"/>
                </a:solidFill>
                <a:latin typeface="Calibri" panose="020F0502020204030204" pitchFamily="34" charset="0"/>
                <a:cs typeface="Calibri" panose="020F0502020204030204" pitchFamily="34" charset="0"/>
              </a:rPr>
              <a:t>-</a:t>
            </a:r>
            <a:r>
              <a:rPr lang="fr-BE" dirty="0" err="1">
                <a:solidFill>
                  <a:srgbClr val="002060"/>
                </a:solidFill>
                <a:latin typeface="Calibri" panose="020F0502020204030204" pitchFamily="34" charset="0"/>
                <a:cs typeface="Calibri" panose="020F0502020204030204" pitchFamily="34" charset="0"/>
              </a:rPr>
              <a:t>Frecvența</a:t>
            </a:r>
            <a:r>
              <a:rPr lang="fr-BE" dirty="0">
                <a:solidFill>
                  <a:srgbClr val="002060"/>
                </a:solidFill>
                <a:latin typeface="Calibri" panose="020F0502020204030204" pitchFamily="34" charset="0"/>
                <a:cs typeface="Calibri" panose="020F0502020204030204" pitchFamily="34" charset="0"/>
              </a:rPr>
              <a:t> </a:t>
            </a:r>
            <a:r>
              <a:rPr lang="fr-BE" dirty="0" err="1">
                <a:solidFill>
                  <a:srgbClr val="002060"/>
                </a:solidFill>
                <a:latin typeface="Calibri" panose="020F0502020204030204" pitchFamily="34" charset="0"/>
                <a:cs typeface="Calibri" panose="020F0502020204030204" pitchFamily="34" charset="0"/>
              </a:rPr>
              <a:t>purtătoarei</a:t>
            </a:r>
            <a:r>
              <a:rPr lang="fr-BE" dirty="0">
                <a:solidFill>
                  <a:srgbClr val="002060"/>
                </a:solidFill>
                <a:latin typeface="Calibri" panose="020F0502020204030204" pitchFamily="34" charset="0"/>
                <a:cs typeface="Calibri" panose="020F0502020204030204" pitchFamily="34" charset="0"/>
              </a:rPr>
              <a:t> este </a:t>
            </a:r>
            <a:r>
              <a:rPr lang="fr-BE" dirty="0" err="1">
                <a:solidFill>
                  <a:srgbClr val="002060"/>
                </a:solidFill>
                <a:latin typeface="Calibri" panose="020F0502020204030204" pitchFamily="34" charset="0"/>
                <a:cs typeface="Calibri" panose="020F0502020204030204" pitchFamily="34" charset="0"/>
              </a:rPr>
              <a:t>fixată</a:t>
            </a:r>
            <a:r>
              <a:rPr lang="fr-BE" dirty="0">
                <a:solidFill>
                  <a:srgbClr val="002060"/>
                </a:solidFill>
                <a:latin typeface="Calibri" panose="020F0502020204030204" pitchFamily="34" charset="0"/>
                <a:cs typeface="Calibri" panose="020F0502020204030204" pitchFamily="34" charset="0"/>
              </a:rPr>
              <a:t> la 1,901 GHz. </a:t>
            </a:r>
            <a:endParaRPr lang="ro-RO" dirty="0" smtClean="0">
              <a:solidFill>
                <a:srgbClr val="002060"/>
              </a:solidFill>
              <a:latin typeface="Calibri" panose="020F0502020204030204" pitchFamily="34" charset="0"/>
              <a:cs typeface="Calibri" panose="020F0502020204030204" pitchFamily="34" charset="0"/>
            </a:endParaRPr>
          </a:p>
          <a:p>
            <a:pPr algn="just"/>
            <a:r>
              <a:rPr lang="ro-RO" dirty="0" smtClean="0">
                <a:solidFill>
                  <a:srgbClr val="002060"/>
                </a:solidFill>
                <a:latin typeface="Calibri" panose="020F0502020204030204" pitchFamily="34" charset="0"/>
                <a:cs typeface="Calibri" panose="020F0502020204030204" pitchFamily="34" charset="0"/>
              </a:rPr>
              <a:t>-</a:t>
            </a:r>
            <a:r>
              <a:rPr lang="fr-BE" dirty="0" err="1">
                <a:solidFill>
                  <a:srgbClr val="002060"/>
                </a:solidFill>
                <a:latin typeface="Calibri" panose="020F0502020204030204" pitchFamily="34" charset="0"/>
                <a:cs typeface="Calibri" panose="020F0502020204030204" pitchFamily="34" charset="0"/>
              </a:rPr>
              <a:t>Frecvența</a:t>
            </a:r>
            <a:r>
              <a:rPr lang="fr-BE" dirty="0">
                <a:solidFill>
                  <a:srgbClr val="002060"/>
                </a:solidFill>
                <a:latin typeface="Calibri" panose="020F0502020204030204" pitchFamily="34" charset="0"/>
                <a:cs typeface="Calibri" panose="020F0502020204030204" pitchFamily="34" charset="0"/>
              </a:rPr>
              <a:t> </a:t>
            </a:r>
            <a:r>
              <a:rPr lang="fr-BE" dirty="0" err="1">
                <a:solidFill>
                  <a:srgbClr val="002060"/>
                </a:solidFill>
                <a:latin typeface="Calibri" panose="020F0502020204030204" pitchFamily="34" charset="0"/>
                <a:cs typeface="Calibri" panose="020F0502020204030204" pitchFamily="34" charset="0"/>
              </a:rPr>
              <a:t>oscilatorului</a:t>
            </a:r>
            <a:r>
              <a:rPr lang="fr-BE" dirty="0">
                <a:solidFill>
                  <a:srgbClr val="002060"/>
                </a:solidFill>
                <a:latin typeface="Calibri" panose="020F0502020204030204" pitchFamily="34" charset="0"/>
                <a:cs typeface="Calibri" panose="020F0502020204030204" pitchFamily="34" charset="0"/>
              </a:rPr>
              <a:t> </a:t>
            </a:r>
            <a:r>
              <a:rPr lang="fr-BE" dirty="0" err="1">
                <a:solidFill>
                  <a:srgbClr val="002060"/>
                </a:solidFill>
                <a:latin typeface="Calibri" panose="020F0502020204030204" pitchFamily="34" charset="0"/>
                <a:cs typeface="Calibri" panose="020F0502020204030204" pitchFamily="34" charset="0"/>
              </a:rPr>
              <a:t>variază</a:t>
            </a:r>
            <a:r>
              <a:rPr lang="fr-BE" dirty="0">
                <a:solidFill>
                  <a:srgbClr val="002060"/>
                </a:solidFill>
                <a:latin typeface="Calibri" panose="020F0502020204030204" pitchFamily="34" charset="0"/>
                <a:cs typeface="Calibri" panose="020F0502020204030204" pitchFamily="34" charset="0"/>
              </a:rPr>
              <a:t> </a:t>
            </a:r>
            <a:r>
              <a:rPr lang="fr-BE" dirty="0" err="1">
                <a:solidFill>
                  <a:srgbClr val="002060"/>
                </a:solidFill>
                <a:latin typeface="Calibri" panose="020F0502020204030204" pitchFamily="34" charset="0"/>
                <a:cs typeface="Calibri" panose="020F0502020204030204" pitchFamily="34" charset="0"/>
              </a:rPr>
              <a:t>în</a:t>
            </a:r>
            <a:r>
              <a:rPr lang="fr-BE" dirty="0">
                <a:solidFill>
                  <a:srgbClr val="002060"/>
                </a:solidFill>
                <a:latin typeface="Calibri" panose="020F0502020204030204" pitchFamily="34" charset="0"/>
                <a:cs typeface="Calibri" panose="020F0502020204030204" pitchFamily="34" charset="0"/>
              </a:rPr>
              <a:t> </a:t>
            </a:r>
            <a:r>
              <a:rPr lang="fr-BE" dirty="0" err="1">
                <a:solidFill>
                  <a:srgbClr val="002060"/>
                </a:solidFill>
                <a:latin typeface="Calibri" panose="020F0502020204030204" pitchFamily="34" charset="0"/>
                <a:cs typeface="Calibri" panose="020F0502020204030204" pitchFamily="34" charset="0"/>
              </a:rPr>
              <a:t>timpul</a:t>
            </a:r>
            <a:r>
              <a:rPr lang="fr-BE" dirty="0">
                <a:solidFill>
                  <a:srgbClr val="002060"/>
                </a:solidFill>
                <a:latin typeface="Calibri" panose="020F0502020204030204" pitchFamily="34" charset="0"/>
                <a:cs typeface="Calibri" panose="020F0502020204030204" pitchFamily="34" charset="0"/>
              </a:rPr>
              <a:t> </a:t>
            </a:r>
            <a:r>
              <a:rPr lang="fr-BE" dirty="0" err="1">
                <a:solidFill>
                  <a:srgbClr val="002060"/>
                </a:solidFill>
                <a:latin typeface="Calibri" panose="020F0502020204030204" pitchFamily="34" charset="0"/>
                <a:cs typeface="Calibri" panose="020F0502020204030204" pitchFamily="34" charset="0"/>
              </a:rPr>
              <a:t>partajării</a:t>
            </a:r>
            <a:r>
              <a:rPr lang="fr-BE" dirty="0">
                <a:solidFill>
                  <a:srgbClr val="002060"/>
                </a:solidFill>
                <a:latin typeface="Calibri" panose="020F0502020204030204" pitchFamily="34" charset="0"/>
                <a:cs typeface="Calibri" panose="020F0502020204030204" pitchFamily="34" charset="0"/>
              </a:rPr>
              <a:t> </a:t>
            </a:r>
            <a:r>
              <a:rPr lang="fr-BE" dirty="0" err="1">
                <a:solidFill>
                  <a:srgbClr val="002060"/>
                </a:solidFill>
                <a:latin typeface="Calibri" panose="020F0502020204030204" pitchFamily="34" charset="0"/>
                <a:cs typeface="Calibri" panose="020F0502020204030204" pitchFamily="34" charset="0"/>
              </a:rPr>
              <a:t>orizontale</a:t>
            </a:r>
            <a:r>
              <a:rPr lang="fr-BE" dirty="0">
                <a:solidFill>
                  <a:srgbClr val="002060"/>
                </a:solidFill>
                <a:latin typeface="Calibri" panose="020F0502020204030204" pitchFamily="34" charset="0"/>
                <a:cs typeface="Calibri" panose="020F0502020204030204" pitchFamily="34" charset="0"/>
              </a:rPr>
              <a:t> a </a:t>
            </a:r>
            <a:r>
              <a:rPr lang="fr-BE" dirty="0" err="1">
                <a:solidFill>
                  <a:srgbClr val="002060"/>
                </a:solidFill>
                <a:latin typeface="Calibri" panose="020F0502020204030204" pitchFamily="34" charset="0"/>
                <a:cs typeface="Calibri" panose="020F0502020204030204" pitchFamily="34" charset="0"/>
              </a:rPr>
              <a:t>spectrului</a:t>
            </a:r>
            <a:r>
              <a:rPr lang="fr-BE" dirty="0" smtClean="0">
                <a:solidFill>
                  <a:srgbClr val="002060"/>
                </a:solidFill>
                <a:latin typeface="Calibri" panose="020F0502020204030204" pitchFamily="34" charset="0"/>
                <a:cs typeface="Calibri" panose="020F0502020204030204" pitchFamily="34" charset="0"/>
              </a:rPr>
              <a:t>.</a:t>
            </a:r>
            <a:endParaRPr lang="ro-RO" dirty="0" smtClean="0">
              <a:solidFill>
                <a:srgbClr val="002060"/>
              </a:solidFill>
              <a:latin typeface="Calibri" panose="020F0502020204030204" pitchFamily="34" charset="0"/>
              <a:cs typeface="Calibri" panose="020F0502020204030204" pitchFamily="34" charset="0"/>
            </a:endParaRPr>
          </a:p>
          <a:p>
            <a:pPr algn="just"/>
            <a:r>
              <a:rPr lang="ro-RO" dirty="0" smtClean="0">
                <a:solidFill>
                  <a:srgbClr val="002060"/>
                </a:solidFill>
                <a:latin typeface="Calibri" panose="020F0502020204030204" pitchFamily="34" charset="0"/>
                <a:cs typeface="Calibri" panose="020F0502020204030204" pitchFamily="34" charset="0"/>
              </a:rPr>
              <a:t>-</a:t>
            </a:r>
            <a:r>
              <a:rPr lang="fr-BE" dirty="0" err="1">
                <a:solidFill>
                  <a:srgbClr val="002060"/>
                </a:solidFill>
              </a:rPr>
              <a:t>Oscilatorul</a:t>
            </a:r>
            <a:r>
              <a:rPr lang="fr-BE" dirty="0">
                <a:solidFill>
                  <a:srgbClr val="002060"/>
                </a:solidFill>
              </a:rPr>
              <a:t> este </a:t>
            </a:r>
            <a:r>
              <a:rPr lang="fr-BE" dirty="0" err="1">
                <a:solidFill>
                  <a:srgbClr val="002060"/>
                </a:solidFill>
              </a:rPr>
              <a:t>legat</a:t>
            </a:r>
            <a:r>
              <a:rPr lang="fr-BE" dirty="0">
                <a:solidFill>
                  <a:srgbClr val="002060"/>
                </a:solidFill>
              </a:rPr>
              <a:t> de </a:t>
            </a:r>
            <a:r>
              <a:rPr lang="fr-BE" dirty="0" err="1">
                <a:solidFill>
                  <a:srgbClr val="002060"/>
                </a:solidFill>
              </a:rPr>
              <a:t>modulatorul</a:t>
            </a:r>
            <a:r>
              <a:rPr lang="fr-BE" dirty="0">
                <a:solidFill>
                  <a:srgbClr val="002060"/>
                </a:solidFill>
              </a:rPr>
              <a:t>. </a:t>
            </a:r>
            <a:endParaRPr lang="ro-RO" dirty="0" smtClean="0">
              <a:solidFill>
                <a:srgbClr val="002060"/>
              </a:solidFill>
            </a:endParaRPr>
          </a:p>
          <a:p>
            <a:pPr algn="just"/>
            <a:r>
              <a:rPr lang="ro-RO" dirty="0" smtClean="0">
                <a:solidFill>
                  <a:srgbClr val="002060"/>
                </a:solidFill>
                <a:latin typeface="Calibri" panose="020F0502020204030204" pitchFamily="34" charset="0"/>
                <a:cs typeface="Calibri" panose="020F0502020204030204" pitchFamily="34" charset="0"/>
              </a:rPr>
              <a:t>-</a:t>
            </a:r>
            <a:r>
              <a:rPr lang="fr-BE" dirty="0" err="1">
                <a:solidFill>
                  <a:srgbClr val="002060"/>
                </a:solidFill>
              </a:rPr>
              <a:t>Semnalul</a:t>
            </a:r>
            <a:r>
              <a:rPr lang="fr-BE" dirty="0">
                <a:solidFill>
                  <a:srgbClr val="002060"/>
                </a:solidFill>
              </a:rPr>
              <a:t> </a:t>
            </a:r>
            <a:r>
              <a:rPr lang="fr-BE" dirty="0" err="1">
                <a:solidFill>
                  <a:srgbClr val="002060"/>
                </a:solidFill>
              </a:rPr>
              <a:t>modulat</a:t>
            </a:r>
            <a:r>
              <a:rPr lang="fr-BE" dirty="0">
                <a:solidFill>
                  <a:srgbClr val="002060"/>
                </a:solidFill>
              </a:rPr>
              <a:t> este </a:t>
            </a:r>
            <a:r>
              <a:rPr lang="fr-BE" dirty="0" err="1">
                <a:solidFill>
                  <a:srgbClr val="002060"/>
                </a:solidFill>
              </a:rPr>
              <a:t>generat</a:t>
            </a:r>
            <a:r>
              <a:rPr lang="fr-BE" dirty="0">
                <a:solidFill>
                  <a:srgbClr val="002060"/>
                </a:solidFill>
              </a:rPr>
              <a:t> de la </a:t>
            </a:r>
            <a:r>
              <a:rPr lang="fr-BE" dirty="0" err="1" smtClean="0">
                <a:solidFill>
                  <a:srgbClr val="002060"/>
                </a:solidFill>
              </a:rPr>
              <a:t>modulator</a:t>
            </a:r>
            <a:r>
              <a:rPr lang="ro-RO" dirty="0" smtClean="0">
                <a:solidFill>
                  <a:srgbClr val="002060"/>
                </a:solidFill>
              </a:rPr>
              <a:t>.</a:t>
            </a:r>
            <a:endParaRPr lang="ro-RO" dirty="0">
              <a:solidFill>
                <a:srgbClr val="00206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08672767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gradFill flip="none" rotWithShape="1">
          <a:gsLst>
            <a:gs pos="50000">
              <a:schemeClr val="bg1"/>
            </a:gs>
            <a:gs pos="76000">
              <a:schemeClr val="accent2">
                <a:lumMod val="40000"/>
                <a:lumOff val="60000"/>
              </a:schemeClr>
            </a:gs>
            <a:gs pos="92000">
              <a:schemeClr val="accent2">
                <a:lumMod val="20000"/>
                <a:lumOff val="80000"/>
              </a:schemeClr>
            </a:gs>
          </a:gsLst>
          <a:path path="rect">
            <a:fillToRect l="100000" t="100000"/>
          </a:path>
          <a:tileRect r="-100000" b="-100000"/>
        </a:gradFill>
        <a:effectLst/>
      </p:bgPr>
    </p:bg>
    <p:spTree>
      <p:nvGrpSpPr>
        <p:cNvPr id="1" name=""/>
        <p:cNvGrpSpPr/>
        <p:nvPr/>
      </p:nvGrpSpPr>
      <p:grpSpPr>
        <a:xfrm>
          <a:off x="0" y="0"/>
          <a:ext cx="0" cy="0"/>
          <a:chOff x="0" y="0"/>
          <a:chExt cx="0" cy="0"/>
        </a:xfrm>
      </p:grpSpPr>
      <p:sp>
        <p:nvSpPr>
          <p:cNvPr id="2" name="CasetăText 1"/>
          <p:cNvSpPr txBox="1"/>
          <p:nvPr/>
        </p:nvSpPr>
        <p:spPr>
          <a:xfrm>
            <a:off x="395536" y="260648"/>
            <a:ext cx="8280920" cy="738664"/>
          </a:xfrm>
          <a:prstGeom prst="rect">
            <a:avLst/>
          </a:prstGeom>
          <a:noFill/>
        </p:spPr>
        <p:txBody>
          <a:bodyPr wrap="square" rtlCol="0">
            <a:spAutoFit/>
          </a:bodyPr>
          <a:lstStyle/>
          <a:p>
            <a:r>
              <a:rPr lang="fr-BE" sz="2400" b="1" dirty="0" smtClean="0">
                <a:latin typeface="Calibri" panose="020F0502020204030204" pitchFamily="34" charset="0"/>
                <a:cs typeface="Calibri" panose="020F0502020204030204" pitchFamily="34" charset="0"/>
              </a:rPr>
              <a:t>2.3 </a:t>
            </a:r>
            <a:r>
              <a:rPr lang="fr-BE" sz="2400" b="1" dirty="0" err="1">
                <a:latin typeface="Calibri" panose="020F0502020204030204" pitchFamily="34" charset="0"/>
                <a:cs typeface="Calibri" panose="020F0502020204030204" pitchFamily="34" charset="0"/>
              </a:rPr>
              <a:t>Arhitectura</a:t>
            </a:r>
            <a:r>
              <a:rPr lang="fr-BE" sz="2400" b="1" dirty="0">
                <a:latin typeface="Calibri" panose="020F0502020204030204" pitchFamily="34" charset="0"/>
                <a:cs typeface="Calibri" panose="020F0502020204030204" pitchFamily="34" charset="0"/>
              </a:rPr>
              <a:t> de </a:t>
            </a:r>
            <a:r>
              <a:rPr lang="fr-BE" sz="2400" b="1" dirty="0" err="1">
                <a:latin typeface="Calibri" panose="020F0502020204030204" pitchFamily="34" charset="0"/>
                <a:cs typeface="Calibri" panose="020F0502020204030204" pitchFamily="34" charset="0"/>
              </a:rPr>
              <a:t>rețea</a:t>
            </a:r>
            <a:endParaRPr lang="ro-RO" sz="2400" b="1" dirty="0">
              <a:latin typeface="Calibri" panose="020F0502020204030204" pitchFamily="34" charset="0"/>
              <a:cs typeface="Calibri" panose="020F0502020204030204" pitchFamily="34" charset="0"/>
            </a:endParaRPr>
          </a:p>
          <a:p>
            <a:endParaRPr lang="ro-RO" dirty="0"/>
          </a:p>
        </p:txBody>
      </p:sp>
      <p:pic>
        <p:nvPicPr>
          <p:cNvPr id="3" name="Imagine 2"/>
          <p:cNvPicPr/>
          <p:nvPr/>
        </p:nvPicPr>
        <p:blipFill>
          <a:blip r:embed="rId2"/>
          <a:stretch>
            <a:fillRect/>
          </a:stretch>
        </p:blipFill>
        <p:spPr>
          <a:xfrm>
            <a:off x="938242" y="836712"/>
            <a:ext cx="7128792" cy="3744416"/>
          </a:xfrm>
          <a:prstGeom prst="rect">
            <a:avLst/>
          </a:prstGeom>
          <a:effectLst>
            <a:innerShdw blurRad="63500" dist="50800" dir="2700000">
              <a:prstClr val="black">
                <a:alpha val="50000"/>
              </a:prstClr>
            </a:innerShdw>
          </a:effectLst>
        </p:spPr>
      </p:pic>
      <p:sp>
        <p:nvSpPr>
          <p:cNvPr id="4" name="Dreptunghi 3"/>
          <p:cNvSpPr/>
          <p:nvPr/>
        </p:nvSpPr>
        <p:spPr>
          <a:xfrm>
            <a:off x="395536" y="5463682"/>
            <a:ext cx="8280920" cy="923330"/>
          </a:xfrm>
          <a:prstGeom prst="rect">
            <a:avLst/>
          </a:prstGeom>
        </p:spPr>
        <p:txBody>
          <a:bodyPr wrap="square">
            <a:spAutoFit/>
          </a:bodyPr>
          <a:lstStyle/>
          <a:p>
            <a:r>
              <a:rPr lang="fr-BE" dirty="0"/>
              <a:t>RAN este </a:t>
            </a:r>
            <a:r>
              <a:rPr lang="fr-BE" dirty="0" err="1"/>
              <a:t>responsabilă</a:t>
            </a:r>
            <a:r>
              <a:rPr lang="fr-BE" dirty="0"/>
              <a:t> </a:t>
            </a:r>
            <a:r>
              <a:rPr lang="fr-BE" dirty="0" err="1"/>
              <a:t>pentru</a:t>
            </a:r>
            <a:r>
              <a:rPr lang="fr-BE" dirty="0"/>
              <a:t> </a:t>
            </a:r>
            <a:r>
              <a:rPr lang="fr-BE" dirty="0" err="1"/>
              <a:t>toate</a:t>
            </a:r>
            <a:r>
              <a:rPr lang="fr-BE" dirty="0"/>
              <a:t> </a:t>
            </a:r>
            <a:r>
              <a:rPr lang="fr-BE" dirty="0" err="1"/>
              <a:t>funcționalitățile</a:t>
            </a:r>
            <a:r>
              <a:rPr lang="fr-BE" dirty="0"/>
              <a:t> </a:t>
            </a:r>
            <a:r>
              <a:rPr lang="fr-BE" dirty="0" err="1"/>
              <a:t>legate</a:t>
            </a:r>
            <a:r>
              <a:rPr lang="fr-BE" dirty="0"/>
              <a:t> de radio ale </a:t>
            </a:r>
            <a:r>
              <a:rPr lang="fr-BE" dirty="0" err="1"/>
              <a:t>rețelei</a:t>
            </a:r>
            <a:r>
              <a:rPr lang="fr-BE" dirty="0"/>
              <a:t> globale, </a:t>
            </a:r>
            <a:r>
              <a:rPr lang="fr-BE" dirty="0" err="1"/>
              <a:t>inclusiv</a:t>
            </a:r>
            <a:r>
              <a:rPr lang="fr-BE" dirty="0"/>
              <a:t>, </a:t>
            </a:r>
            <a:r>
              <a:rPr lang="fr-BE" dirty="0" err="1"/>
              <a:t>programarea</a:t>
            </a:r>
            <a:r>
              <a:rPr lang="fr-BE" dirty="0"/>
              <a:t>, </a:t>
            </a:r>
            <a:r>
              <a:rPr lang="fr-BE" dirty="0" err="1"/>
              <a:t>gestionarea</a:t>
            </a:r>
            <a:r>
              <a:rPr lang="fr-BE" dirty="0"/>
              <a:t> </a:t>
            </a:r>
            <a:r>
              <a:rPr lang="fr-BE" dirty="0" err="1"/>
              <a:t>resurselor</a:t>
            </a:r>
            <a:r>
              <a:rPr lang="fr-BE" dirty="0"/>
              <a:t> radio, </a:t>
            </a:r>
            <a:r>
              <a:rPr lang="fr-BE" dirty="0" err="1"/>
              <a:t>protocoalele</a:t>
            </a:r>
            <a:r>
              <a:rPr lang="fr-BE" dirty="0"/>
              <a:t> de </a:t>
            </a:r>
            <a:r>
              <a:rPr lang="fr-BE" dirty="0" err="1"/>
              <a:t>retransmisie</a:t>
            </a:r>
            <a:r>
              <a:rPr lang="fr-BE" dirty="0"/>
              <a:t>, </a:t>
            </a:r>
            <a:r>
              <a:rPr lang="fr-BE" dirty="0" err="1"/>
              <a:t>codificarea</a:t>
            </a:r>
            <a:r>
              <a:rPr lang="fr-BE" dirty="0"/>
              <a:t> </a:t>
            </a:r>
            <a:r>
              <a:rPr lang="fr-BE" dirty="0" err="1"/>
              <a:t>și</a:t>
            </a:r>
            <a:r>
              <a:rPr lang="fr-BE" dirty="0"/>
              <a:t> </a:t>
            </a:r>
            <a:r>
              <a:rPr lang="fr-BE" dirty="0" err="1"/>
              <a:t>diversele</a:t>
            </a:r>
            <a:r>
              <a:rPr lang="fr-BE" dirty="0"/>
              <a:t> </a:t>
            </a:r>
            <a:r>
              <a:rPr lang="fr-BE" dirty="0" err="1"/>
              <a:t>scheme</a:t>
            </a:r>
            <a:r>
              <a:rPr lang="fr-BE" dirty="0"/>
              <a:t> </a:t>
            </a:r>
            <a:r>
              <a:rPr lang="fr-BE" dirty="0" smtClean="0"/>
              <a:t>multi-</a:t>
            </a:r>
            <a:r>
              <a:rPr lang="fr-BE" dirty="0" err="1" smtClean="0"/>
              <a:t>antenă</a:t>
            </a:r>
            <a:r>
              <a:rPr lang="ro-RO" dirty="0" smtClean="0"/>
              <a:t>.</a:t>
            </a:r>
            <a:endParaRPr lang="ro-RO" dirty="0"/>
          </a:p>
        </p:txBody>
      </p:sp>
      <p:sp>
        <p:nvSpPr>
          <p:cNvPr id="7" name="CasetăText 6"/>
          <p:cNvSpPr txBox="1"/>
          <p:nvPr/>
        </p:nvSpPr>
        <p:spPr>
          <a:xfrm>
            <a:off x="395536" y="4941168"/>
            <a:ext cx="8280920" cy="923330"/>
          </a:xfrm>
          <a:prstGeom prst="rect">
            <a:avLst/>
          </a:prstGeom>
          <a:noFill/>
        </p:spPr>
        <p:txBody>
          <a:bodyPr wrap="square" rtlCol="0">
            <a:spAutoFit/>
          </a:bodyPr>
          <a:lstStyle/>
          <a:p>
            <a:pPr algn="ctr"/>
            <a:r>
              <a:rPr lang="ro-RO" dirty="0" smtClean="0"/>
              <a:t>   </a:t>
            </a:r>
            <a:r>
              <a:rPr lang="fr-BE" dirty="0" err="1" smtClean="0"/>
              <a:t>Arhitectură</a:t>
            </a:r>
            <a:r>
              <a:rPr lang="fr-BE" dirty="0" smtClean="0"/>
              <a:t> </a:t>
            </a:r>
            <a:r>
              <a:rPr lang="fr-BE" dirty="0"/>
              <a:t>de </a:t>
            </a:r>
            <a:r>
              <a:rPr lang="fr-BE" dirty="0" err="1"/>
              <a:t>rețea</a:t>
            </a:r>
            <a:r>
              <a:rPr lang="fr-BE" dirty="0"/>
              <a:t> de </a:t>
            </a:r>
            <a:r>
              <a:rPr lang="fr-BE" dirty="0" err="1"/>
              <a:t>bază</a:t>
            </a:r>
            <a:r>
              <a:rPr lang="fr-BE" dirty="0"/>
              <a:t> de </a:t>
            </a:r>
            <a:r>
              <a:rPr lang="fr-BE" dirty="0" err="1"/>
              <a:t>nivel</a:t>
            </a:r>
            <a:r>
              <a:rPr lang="fr-BE" dirty="0"/>
              <a:t> </a:t>
            </a:r>
            <a:r>
              <a:rPr lang="fr-BE" dirty="0" err="1"/>
              <a:t>înalt</a:t>
            </a:r>
            <a:r>
              <a:rPr lang="fr-BE" dirty="0"/>
              <a:t> ( </a:t>
            </a:r>
            <a:r>
              <a:rPr lang="fr-BE" dirty="0" err="1"/>
              <a:t>descriere</a:t>
            </a:r>
            <a:r>
              <a:rPr lang="fr-BE" dirty="0"/>
              <a:t> </a:t>
            </a:r>
            <a:r>
              <a:rPr lang="fr-BE" dirty="0" err="1"/>
              <a:t>bazată</a:t>
            </a:r>
            <a:r>
              <a:rPr lang="fr-BE" dirty="0"/>
              <a:t> </a:t>
            </a:r>
            <a:r>
              <a:rPr lang="fr-BE" dirty="0" err="1"/>
              <a:t>pe</a:t>
            </a:r>
            <a:r>
              <a:rPr lang="fr-BE" dirty="0"/>
              <a:t> </a:t>
            </a:r>
            <a:r>
              <a:rPr lang="fr-BE" dirty="0" err="1"/>
              <a:t>servicii</a:t>
            </a:r>
            <a:r>
              <a:rPr lang="fr-BE" dirty="0"/>
              <a:t>)</a:t>
            </a:r>
            <a:endParaRPr lang="ro-RO" dirty="0"/>
          </a:p>
          <a:p>
            <a:r>
              <a:rPr lang="fr-BE" dirty="0"/>
              <a:t> </a:t>
            </a:r>
            <a:endParaRPr lang="ro-RO" dirty="0"/>
          </a:p>
          <a:p>
            <a:r>
              <a:rPr lang="ro-RO" dirty="0" smtClean="0"/>
              <a:t>   	 </a:t>
            </a:r>
            <a:endParaRPr lang="ro-RO" dirty="0"/>
          </a:p>
        </p:txBody>
      </p:sp>
    </p:spTree>
    <p:extLst>
      <p:ext uri="{BB962C8B-B14F-4D97-AF65-F5344CB8AC3E}">
        <p14:creationId xmlns:p14="http://schemas.microsoft.com/office/powerpoint/2010/main" val="260314585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gradFill flip="none" rotWithShape="1">
          <a:gsLst>
            <a:gs pos="50000">
              <a:schemeClr val="bg1"/>
            </a:gs>
            <a:gs pos="76000">
              <a:schemeClr val="accent2">
                <a:lumMod val="40000"/>
                <a:lumOff val="60000"/>
              </a:schemeClr>
            </a:gs>
            <a:gs pos="92000">
              <a:schemeClr val="accent2">
                <a:lumMod val="20000"/>
                <a:lumOff val="80000"/>
              </a:schemeClr>
            </a:gs>
          </a:gsLst>
          <a:path path="rect">
            <a:fillToRect l="100000" t="100000"/>
          </a:path>
          <a:tileRect r="-100000" b="-100000"/>
        </a:gradFill>
        <a:effectLst/>
      </p:bgPr>
    </p:bg>
    <p:spTree>
      <p:nvGrpSpPr>
        <p:cNvPr id="1" name=""/>
        <p:cNvGrpSpPr/>
        <p:nvPr/>
      </p:nvGrpSpPr>
      <p:grpSpPr>
        <a:xfrm>
          <a:off x="0" y="0"/>
          <a:ext cx="0" cy="0"/>
          <a:chOff x="0" y="0"/>
          <a:chExt cx="0" cy="0"/>
        </a:xfrm>
      </p:grpSpPr>
      <p:sp>
        <p:nvSpPr>
          <p:cNvPr id="2" name="CasetăText 1"/>
          <p:cNvSpPr txBox="1"/>
          <p:nvPr/>
        </p:nvSpPr>
        <p:spPr>
          <a:xfrm>
            <a:off x="467544" y="260648"/>
            <a:ext cx="8064896" cy="1938992"/>
          </a:xfrm>
          <a:prstGeom prst="rect">
            <a:avLst/>
          </a:prstGeom>
          <a:noFill/>
        </p:spPr>
        <p:txBody>
          <a:bodyPr wrap="square" rtlCol="0">
            <a:spAutoFit/>
          </a:bodyPr>
          <a:lstStyle/>
          <a:p>
            <a:pPr algn="just"/>
            <a:r>
              <a:rPr lang="ro-RO" sz="2000" dirty="0">
                <a:latin typeface="Calibri" panose="020F0502020204030204" pitchFamily="34" charset="0"/>
                <a:cs typeface="Calibri" panose="020F0502020204030204" pitchFamily="34" charset="0"/>
              </a:rPr>
              <a:t>	</a:t>
            </a:r>
            <a:r>
              <a:rPr lang="ro-RO" sz="2000" dirty="0" smtClean="0">
                <a:latin typeface="Calibri" panose="020F0502020204030204" pitchFamily="34" charset="0"/>
                <a:cs typeface="Calibri" panose="020F0502020204030204" pitchFamily="34" charset="0"/>
              </a:rPr>
              <a:t>Nodurile </a:t>
            </a:r>
            <a:r>
              <a:rPr lang="ro-RO" sz="2000" dirty="0" err="1" smtClean="0">
                <a:latin typeface="Calibri" panose="020F0502020204030204" pitchFamily="34" charset="0"/>
                <a:cs typeface="Calibri" panose="020F0502020204030204" pitchFamily="34" charset="0"/>
              </a:rPr>
              <a:t>eNB</a:t>
            </a:r>
            <a:r>
              <a:rPr lang="ro-RO" sz="2000" dirty="0" smtClean="0">
                <a:latin typeface="Calibri" panose="020F0502020204030204" pitchFamily="34" charset="0"/>
                <a:cs typeface="Calibri" panose="020F0502020204030204" pitchFamily="34" charset="0"/>
              </a:rPr>
              <a:t> (</a:t>
            </a:r>
            <a:r>
              <a:rPr lang="ro-RO" sz="2000" dirty="0" err="1" smtClean="0">
                <a:latin typeface="Calibri" panose="020F0502020204030204" pitchFamily="34" charset="0"/>
                <a:cs typeface="Calibri" panose="020F0502020204030204" pitchFamily="34" charset="0"/>
              </a:rPr>
              <a:t>Evolved</a:t>
            </a:r>
            <a:r>
              <a:rPr lang="ro-RO" sz="2000" dirty="0" smtClean="0">
                <a:latin typeface="Calibri" panose="020F0502020204030204" pitchFamily="34" charset="0"/>
                <a:cs typeface="Calibri" panose="020F0502020204030204" pitchFamily="34" charset="0"/>
              </a:rPr>
              <a:t> </a:t>
            </a:r>
            <a:r>
              <a:rPr lang="ro-RO" sz="2000" dirty="0" err="1" smtClean="0">
                <a:latin typeface="Calibri" panose="020F0502020204030204" pitchFamily="34" charset="0"/>
                <a:cs typeface="Calibri" panose="020F0502020204030204" pitchFamily="34" charset="0"/>
              </a:rPr>
              <a:t>Node</a:t>
            </a:r>
            <a:r>
              <a:rPr lang="ro-RO" sz="2000" dirty="0" smtClean="0">
                <a:latin typeface="Calibri" panose="020F0502020204030204" pitchFamily="34" charset="0"/>
                <a:cs typeface="Calibri" panose="020F0502020204030204" pitchFamily="34" charset="0"/>
              </a:rPr>
              <a:t> B) </a:t>
            </a:r>
            <a:r>
              <a:rPr lang="ro-RO" sz="2000" dirty="0">
                <a:latin typeface="Calibri" panose="020F0502020204030204" pitchFamily="34" charset="0"/>
                <a:cs typeface="Calibri" panose="020F0502020204030204" pitchFamily="34" charset="0"/>
              </a:rPr>
              <a:t>și </a:t>
            </a:r>
            <a:r>
              <a:rPr lang="ro-RO" sz="2000" dirty="0" err="1" smtClean="0">
                <a:latin typeface="Calibri" panose="020F0502020204030204" pitchFamily="34" charset="0"/>
                <a:cs typeface="Calibri" panose="020F0502020204030204" pitchFamily="34" charset="0"/>
              </a:rPr>
              <a:t>gNB</a:t>
            </a:r>
            <a:r>
              <a:rPr lang="ro-RO" sz="2000" dirty="0" smtClean="0">
                <a:latin typeface="Calibri" panose="020F0502020204030204" pitchFamily="34" charset="0"/>
                <a:cs typeface="Calibri" panose="020F0502020204030204" pitchFamily="34" charset="0"/>
              </a:rPr>
              <a:t>( </a:t>
            </a:r>
            <a:r>
              <a:rPr lang="ro-RO" sz="2000" dirty="0" err="1" smtClean="0">
                <a:latin typeface="Calibri" panose="020F0502020204030204" pitchFamily="34" charset="0"/>
                <a:cs typeface="Calibri" panose="020F0502020204030204" pitchFamily="34" charset="0"/>
              </a:rPr>
              <a:t>Next</a:t>
            </a:r>
            <a:r>
              <a:rPr lang="ro-RO" sz="2000" dirty="0" smtClean="0">
                <a:latin typeface="Calibri" panose="020F0502020204030204" pitchFamily="34" charset="0"/>
                <a:cs typeface="Calibri" panose="020F0502020204030204" pitchFamily="34" charset="0"/>
              </a:rPr>
              <a:t> </a:t>
            </a:r>
            <a:r>
              <a:rPr lang="ro-RO" sz="2000" dirty="0" err="1" smtClean="0">
                <a:latin typeface="Calibri" panose="020F0502020204030204" pitchFamily="34" charset="0"/>
                <a:cs typeface="Calibri" panose="020F0502020204030204" pitchFamily="34" charset="0"/>
              </a:rPr>
              <a:t>Generation</a:t>
            </a:r>
            <a:r>
              <a:rPr lang="ro-RO" sz="2000" dirty="0" smtClean="0">
                <a:latin typeface="Calibri" panose="020F0502020204030204" pitchFamily="34" charset="0"/>
                <a:cs typeface="Calibri" panose="020F0502020204030204" pitchFamily="34" charset="0"/>
              </a:rPr>
              <a:t> </a:t>
            </a:r>
            <a:r>
              <a:rPr lang="ro-RO" sz="2000" dirty="0" err="1" smtClean="0">
                <a:latin typeface="Calibri" panose="020F0502020204030204" pitchFamily="34" charset="0"/>
                <a:cs typeface="Calibri" panose="020F0502020204030204" pitchFamily="34" charset="0"/>
              </a:rPr>
              <a:t>Node</a:t>
            </a:r>
            <a:r>
              <a:rPr lang="ro-RO" sz="2000" dirty="0" smtClean="0">
                <a:latin typeface="Calibri" panose="020F0502020204030204" pitchFamily="34" charset="0"/>
                <a:cs typeface="Calibri" panose="020F0502020204030204" pitchFamily="34" charset="0"/>
              </a:rPr>
              <a:t> B sau g </a:t>
            </a:r>
            <a:r>
              <a:rPr lang="ro-RO" sz="2000" dirty="0" err="1" smtClean="0">
                <a:latin typeface="Calibri" panose="020F0502020204030204" pitchFamily="34" charset="0"/>
                <a:cs typeface="Calibri" panose="020F0502020204030204" pitchFamily="34" charset="0"/>
              </a:rPr>
              <a:t>Node</a:t>
            </a:r>
            <a:r>
              <a:rPr lang="ro-RO" sz="2000" dirty="0" smtClean="0">
                <a:latin typeface="Calibri" panose="020F0502020204030204" pitchFamily="34" charset="0"/>
                <a:cs typeface="Calibri" panose="020F0502020204030204" pitchFamily="34" charset="0"/>
              </a:rPr>
              <a:t> B) </a:t>
            </a:r>
            <a:r>
              <a:rPr lang="ro-RO" sz="2000" dirty="0">
                <a:latin typeface="Calibri" panose="020F0502020204030204" pitchFamily="34" charset="0"/>
                <a:cs typeface="Calibri" panose="020F0502020204030204" pitchFamily="34" charset="0"/>
              </a:rPr>
              <a:t>pot fi considerate stații de bază pentru LTE și, respectiv, NR. În opțiunea 3, rețeaua centrală EPC este conectată la </a:t>
            </a:r>
            <a:r>
              <a:rPr lang="ro-RO" sz="2000" dirty="0" err="1">
                <a:latin typeface="Calibri" panose="020F0502020204030204" pitchFamily="34" charset="0"/>
                <a:cs typeface="Calibri" panose="020F0502020204030204" pitchFamily="34" charset="0"/>
              </a:rPr>
              <a:t>eNB</a:t>
            </a:r>
            <a:r>
              <a:rPr lang="ro-RO" sz="2000" dirty="0">
                <a:latin typeface="Calibri" panose="020F0502020204030204" pitchFamily="34" charset="0"/>
                <a:cs typeface="Calibri" panose="020F0502020204030204" pitchFamily="34" charset="0"/>
              </a:rPr>
              <a:t>. Toate funcțiile planului de control sunt gestionate de LTE, iar NR este utilizată numai pentru datele din planul utilizatorului. </a:t>
            </a:r>
            <a:r>
              <a:rPr lang="ro-RO" sz="2000" dirty="0" err="1">
                <a:latin typeface="Calibri" panose="020F0502020204030204" pitchFamily="34" charset="0"/>
                <a:cs typeface="Calibri" panose="020F0502020204030204" pitchFamily="34" charset="0"/>
              </a:rPr>
              <a:t>gNB</a:t>
            </a:r>
            <a:r>
              <a:rPr lang="ro-RO" sz="2000" dirty="0">
                <a:latin typeface="Calibri" panose="020F0502020204030204" pitchFamily="34" charset="0"/>
                <a:cs typeface="Calibri" panose="020F0502020204030204" pitchFamily="34" charset="0"/>
              </a:rPr>
              <a:t> este conectat la </a:t>
            </a:r>
            <a:r>
              <a:rPr lang="ro-RO" sz="2000" dirty="0" err="1">
                <a:latin typeface="Calibri" panose="020F0502020204030204" pitchFamily="34" charset="0"/>
                <a:cs typeface="Calibri" panose="020F0502020204030204" pitchFamily="34" charset="0"/>
              </a:rPr>
              <a:t>eNB</a:t>
            </a:r>
            <a:r>
              <a:rPr lang="ro-RO" sz="2000" dirty="0">
                <a:latin typeface="Calibri" panose="020F0502020204030204" pitchFamily="34" charset="0"/>
                <a:cs typeface="Calibri" panose="020F0502020204030204" pitchFamily="34" charset="0"/>
              </a:rPr>
              <a:t>, iar datele din planul de utilizator de la EPC pot fi transmise de la </a:t>
            </a:r>
            <a:r>
              <a:rPr lang="ro-RO" sz="2000" dirty="0" err="1">
                <a:latin typeface="Calibri" panose="020F0502020204030204" pitchFamily="34" charset="0"/>
                <a:cs typeface="Calibri" panose="020F0502020204030204" pitchFamily="34" charset="0"/>
              </a:rPr>
              <a:t>eNB</a:t>
            </a:r>
            <a:r>
              <a:rPr lang="ro-RO" sz="2000" dirty="0">
                <a:latin typeface="Calibri" panose="020F0502020204030204" pitchFamily="34" charset="0"/>
                <a:cs typeface="Calibri" panose="020F0502020204030204" pitchFamily="34" charset="0"/>
              </a:rPr>
              <a:t> </a:t>
            </a:r>
            <a:r>
              <a:rPr lang="ro-RO" sz="2000" dirty="0" err="1">
                <a:latin typeface="Calibri" panose="020F0502020204030204" pitchFamily="34" charset="0"/>
                <a:cs typeface="Calibri" panose="020F0502020204030204" pitchFamily="34" charset="0"/>
              </a:rPr>
              <a:t>la</a:t>
            </a:r>
            <a:r>
              <a:rPr lang="ro-RO" sz="2000" dirty="0">
                <a:latin typeface="Calibri" panose="020F0502020204030204" pitchFamily="34" charset="0"/>
                <a:cs typeface="Calibri" panose="020F0502020204030204" pitchFamily="34" charset="0"/>
              </a:rPr>
              <a:t> </a:t>
            </a:r>
            <a:r>
              <a:rPr lang="ro-RO" sz="2000" dirty="0" err="1">
                <a:latin typeface="Calibri" panose="020F0502020204030204" pitchFamily="34" charset="0"/>
                <a:cs typeface="Calibri" panose="020F0502020204030204" pitchFamily="34" charset="0"/>
              </a:rPr>
              <a:t>gNB</a:t>
            </a:r>
            <a:r>
              <a:rPr lang="ro-RO" sz="2000" dirty="0">
                <a:latin typeface="Calibri" panose="020F0502020204030204" pitchFamily="34" charset="0"/>
                <a:cs typeface="Calibri" panose="020F0502020204030204" pitchFamily="34" charset="0"/>
              </a:rPr>
              <a:t>.</a:t>
            </a:r>
            <a:r>
              <a:rPr lang="vi-VN" sz="2000" dirty="0" smtClean="0">
                <a:latin typeface="Calibri" panose="020F0502020204030204" pitchFamily="34" charset="0"/>
                <a:cs typeface="Calibri" panose="020F0502020204030204" pitchFamily="34" charset="0"/>
              </a:rPr>
              <a:t> </a:t>
            </a:r>
            <a:endParaRPr lang="ro-RO" sz="2000" dirty="0">
              <a:latin typeface="Calibri" panose="020F0502020204030204" pitchFamily="34" charset="0"/>
              <a:cs typeface="Calibri" panose="020F0502020204030204" pitchFamily="34" charset="0"/>
            </a:endParaRP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9592" y="2348880"/>
            <a:ext cx="7344816" cy="4335785"/>
          </a:xfrm>
          <a:prstGeom prst="rect">
            <a:avLst/>
          </a:prstGeom>
          <a:noFill/>
          <a:ln w="25400">
            <a:solidFill>
              <a:schemeClr val="tx1"/>
            </a:solidFill>
            <a:prstDash val="sysDot"/>
            <a:miter lim="800000"/>
            <a:headEnd/>
            <a:tailEnd/>
          </a:ln>
          <a:effectLst>
            <a:outerShdw dist="35921" dir="2700000" algn="ctr" rotWithShape="0">
              <a:schemeClr val="accent1">
                <a:lumMod val="60000"/>
                <a:lumOff val="40000"/>
              </a:schemeClr>
            </a:outerShdw>
          </a:effectLst>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182376564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417">
              <a:schemeClr val="bg1">
                <a:lumMod val="95000"/>
              </a:schemeClr>
            </a:gs>
            <a:gs pos="7000">
              <a:schemeClr val="accent2">
                <a:lumMod val="40000"/>
                <a:lumOff val="60000"/>
              </a:schemeClr>
            </a:gs>
            <a:gs pos="22000">
              <a:srgbClr val="83A7C3"/>
            </a:gs>
            <a:gs pos="38000">
              <a:schemeClr val="accent2">
                <a:lumMod val="60000"/>
                <a:lumOff val="40000"/>
              </a:schemeClr>
            </a:gs>
            <a:gs pos="74000">
              <a:srgbClr val="83A7C3"/>
            </a:gs>
            <a:gs pos="56000">
              <a:schemeClr val="accent1">
                <a:lumMod val="60000"/>
                <a:lumOff val="40000"/>
              </a:schemeClr>
            </a:gs>
            <a:gs pos="73000">
              <a:srgbClr val="80302D"/>
            </a:gs>
            <a:gs pos="78000">
              <a:srgbClr val="C0524E"/>
            </a:gs>
            <a:gs pos="94000">
              <a:schemeClr val="tx2">
                <a:lumMod val="20000"/>
                <a:lumOff val="80000"/>
              </a:schemeClr>
            </a:gs>
            <a:gs pos="97000">
              <a:srgbClr val="55261C"/>
            </a:gs>
          </a:gsLst>
          <a:lin ang="4200000" scaled="0"/>
        </a:gradFill>
        <a:effectLst/>
      </p:bgPr>
    </p:bg>
    <p:spTree>
      <p:nvGrpSpPr>
        <p:cNvPr id="1" name=""/>
        <p:cNvGrpSpPr/>
        <p:nvPr/>
      </p:nvGrpSpPr>
      <p:grpSpPr>
        <a:xfrm>
          <a:off x="0" y="0"/>
          <a:ext cx="0" cy="0"/>
          <a:chOff x="0" y="0"/>
          <a:chExt cx="0" cy="0"/>
        </a:xfrm>
      </p:grpSpPr>
      <p:sp>
        <p:nvSpPr>
          <p:cNvPr id="9" name="CasetăText 8"/>
          <p:cNvSpPr txBox="1"/>
          <p:nvPr/>
        </p:nvSpPr>
        <p:spPr>
          <a:xfrm>
            <a:off x="467544" y="260648"/>
            <a:ext cx="8352928" cy="4708981"/>
          </a:xfrm>
          <a:prstGeom prst="rect">
            <a:avLst/>
          </a:prstGeom>
          <a:noFill/>
        </p:spPr>
        <p:txBody>
          <a:bodyPr wrap="square" rtlCol="0">
            <a:spAutoFit/>
            <a:scene3d>
              <a:camera prst="orthographicFront"/>
              <a:lightRig rig="threePt" dir="t"/>
            </a:scene3d>
            <a:sp3d extrusionH="57150">
              <a:bevelT w="38100" h="38100" prst="angle"/>
            </a:sp3d>
          </a:bodyPr>
          <a:lstStyle/>
          <a:p>
            <a:pPr algn="just"/>
            <a:endParaRPr lang="ro-RO" sz="2000" dirty="0">
              <a:solidFill>
                <a:prstClr val="black"/>
              </a:solidFill>
            </a:endParaRPr>
          </a:p>
          <a:p>
            <a:pPr algn="just"/>
            <a:r>
              <a:rPr lang="ro-RO" sz="2000" b="1" spc="50" dirty="0">
                <a:ln w="13500">
                  <a:solidFill>
                    <a:srgbClr val="6076B4">
                      <a:shade val="2500"/>
                      <a:alpha val="6500"/>
                    </a:srgbClr>
                  </a:solidFill>
                  <a:prstDash val="solid"/>
                </a:ln>
                <a:solidFill>
                  <a:prstClr val="black"/>
                </a:solidFill>
                <a:effectLst>
                  <a:innerShdw blurRad="50900" dist="38500" dir="13500000">
                    <a:srgbClr val="000000">
                      <a:alpha val="60000"/>
                    </a:srgbClr>
                  </a:innerShdw>
                </a:effectLst>
                <a:latin typeface="Algerian" pitchFamily="82" charset="0"/>
              </a:rPr>
              <a:t>	</a:t>
            </a:r>
            <a:r>
              <a:rPr lang="ro-RO" sz="2800" b="1" spc="50" dirty="0" smtClean="0">
                <a:ln w="13500">
                  <a:solidFill>
                    <a:srgbClr val="6076B4">
                      <a:shade val="2500"/>
                      <a:alpha val="6500"/>
                    </a:srgbClr>
                  </a:solidFill>
                  <a:prstDash val="solid"/>
                </a:ln>
                <a:solidFill>
                  <a:srgbClr val="C00000">
                    <a:alpha val="95000"/>
                  </a:srgbClr>
                </a:solidFill>
                <a:effectLst>
                  <a:innerShdw blurRad="50900" dist="38500" dir="13500000">
                    <a:srgbClr val="000000">
                      <a:alpha val="60000"/>
                    </a:srgbClr>
                  </a:innerShdw>
                </a:effectLst>
                <a:latin typeface="Algerian" pitchFamily="82" charset="0"/>
              </a:rPr>
              <a:t>Cuprins</a:t>
            </a:r>
            <a:endParaRPr lang="ro-RO" sz="2800" b="1" spc="50" dirty="0">
              <a:ln w="13500">
                <a:solidFill>
                  <a:srgbClr val="6076B4">
                    <a:shade val="2500"/>
                    <a:alpha val="6500"/>
                  </a:srgbClr>
                </a:solidFill>
                <a:prstDash val="solid"/>
              </a:ln>
              <a:solidFill>
                <a:srgbClr val="C00000">
                  <a:alpha val="95000"/>
                </a:srgbClr>
              </a:solidFill>
              <a:effectLst>
                <a:innerShdw blurRad="50900" dist="38500" dir="13500000">
                  <a:srgbClr val="000000">
                    <a:alpha val="60000"/>
                  </a:srgbClr>
                </a:innerShdw>
              </a:effectLst>
              <a:latin typeface="Algerian" pitchFamily="82" charset="0"/>
            </a:endParaRPr>
          </a:p>
          <a:p>
            <a:pPr algn="just"/>
            <a:endParaRPr lang="ro-RO" sz="2800" b="1" spc="50" dirty="0">
              <a:ln w="13500">
                <a:solidFill>
                  <a:srgbClr val="6076B4">
                    <a:shade val="2500"/>
                    <a:alpha val="6500"/>
                  </a:srgbClr>
                </a:solidFill>
                <a:prstDash val="solid"/>
              </a:ln>
              <a:solidFill>
                <a:srgbClr val="C00000">
                  <a:alpha val="95000"/>
                </a:srgbClr>
              </a:solidFill>
              <a:effectLst>
                <a:innerShdw blurRad="50900" dist="38500" dir="13500000">
                  <a:srgbClr val="000000">
                    <a:alpha val="60000"/>
                  </a:srgbClr>
                </a:innerShdw>
              </a:effectLst>
              <a:latin typeface="Algerian" pitchFamily="82" charset="0"/>
            </a:endParaRPr>
          </a:p>
          <a:p>
            <a:pPr algn="just"/>
            <a:r>
              <a:rPr lang="it-IT" sz="2800" b="1" spc="50" dirty="0" smtClean="0">
                <a:ln w="13500">
                  <a:solidFill>
                    <a:srgbClr val="6076B4">
                      <a:shade val="2500"/>
                      <a:alpha val="6500"/>
                    </a:srgbClr>
                  </a:solidFill>
                  <a:prstDash val="solid"/>
                </a:ln>
                <a:solidFill>
                  <a:srgbClr val="C00000">
                    <a:alpha val="95000"/>
                  </a:srgbClr>
                </a:solidFill>
                <a:effectLst>
                  <a:innerShdw blurRad="50900" dist="38500" dir="13500000">
                    <a:srgbClr val="000000">
                      <a:alpha val="60000"/>
                    </a:srgbClr>
                  </a:innerShdw>
                </a:effectLst>
                <a:latin typeface="Algerian" pitchFamily="82" charset="0"/>
              </a:rPr>
              <a:t>1. Prezentare general</a:t>
            </a:r>
            <a:r>
              <a:rPr lang="ro-RO" sz="2800" b="1" spc="50" dirty="0" smtClean="0">
                <a:ln w="13500">
                  <a:solidFill>
                    <a:srgbClr val="6076B4">
                      <a:shade val="2500"/>
                      <a:alpha val="6500"/>
                    </a:srgbClr>
                  </a:solidFill>
                  <a:prstDash val="solid"/>
                </a:ln>
                <a:solidFill>
                  <a:srgbClr val="C00000">
                    <a:alpha val="95000"/>
                  </a:srgbClr>
                </a:solidFill>
                <a:effectLst>
                  <a:innerShdw blurRad="50900" dist="38500" dir="13500000">
                    <a:srgbClr val="000000">
                      <a:alpha val="60000"/>
                    </a:srgbClr>
                  </a:innerShdw>
                </a:effectLst>
                <a:latin typeface="Algerian" pitchFamily="82" charset="0"/>
              </a:rPr>
              <a:t>ă</a:t>
            </a:r>
            <a:r>
              <a:rPr lang="it-IT" sz="2800" b="1" spc="50" dirty="0" smtClean="0">
                <a:ln w="13500">
                  <a:solidFill>
                    <a:srgbClr val="6076B4">
                      <a:shade val="2500"/>
                      <a:alpha val="6500"/>
                    </a:srgbClr>
                  </a:solidFill>
                  <a:prstDash val="solid"/>
                </a:ln>
                <a:solidFill>
                  <a:srgbClr val="C00000">
                    <a:alpha val="95000"/>
                  </a:srgbClr>
                </a:solidFill>
                <a:effectLst>
                  <a:innerShdw blurRad="50900" dist="38500" dir="13500000">
                    <a:srgbClr val="000000">
                      <a:alpha val="60000"/>
                    </a:srgbClr>
                  </a:innerShdw>
                </a:effectLst>
                <a:latin typeface="Algerian" pitchFamily="82" charset="0"/>
              </a:rPr>
              <a:t> a 5G NR</a:t>
            </a:r>
            <a:endParaRPr lang="ro-RO" sz="2800" b="1" spc="50" dirty="0" smtClean="0">
              <a:ln w="13500">
                <a:solidFill>
                  <a:srgbClr val="6076B4">
                    <a:shade val="2500"/>
                    <a:alpha val="6500"/>
                  </a:srgbClr>
                </a:solidFill>
                <a:prstDash val="solid"/>
              </a:ln>
              <a:solidFill>
                <a:srgbClr val="C00000">
                  <a:alpha val="95000"/>
                </a:srgbClr>
              </a:solidFill>
              <a:effectLst>
                <a:innerShdw blurRad="50900" dist="38500" dir="13500000">
                  <a:srgbClr val="000000">
                    <a:alpha val="60000"/>
                  </a:srgbClr>
                </a:innerShdw>
              </a:effectLst>
              <a:latin typeface="Algerian" pitchFamily="82" charset="0"/>
            </a:endParaRPr>
          </a:p>
          <a:p>
            <a:pPr algn="just"/>
            <a:r>
              <a:rPr lang="ro-RO" sz="2800" b="1" spc="50" dirty="0" smtClean="0">
                <a:ln w="13500">
                  <a:solidFill>
                    <a:srgbClr val="6076B4">
                      <a:shade val="2500"/>
                      <a:alpha val="6500"/>
                    </a:srgbClr>
                  </a:solidFill>
                  <a:prstDash val="solid"/>
                </a:ln>
                <a:solidFill>
                  <a:srgbClr val="C00000">
                    <a:alpha val="95000"/>
                  </a:srgbClr>
                </a:solidFill>
                <a:effectLst>
                  <a:innerShdw blurRad="50900" dist="38500" dir="13500000">
                    <a:srgbClr val="000000">
                      <a:alpha val="60000"/>
                    </a:srgbClr>
                  </a:innerShdw>
                </a:effectLst>
                <a:latin typeface="Algerian" pitchFamily="82" charset="0"/>
              </a:rPr>
              <a:t>2. Performanțe tehnice </a:t>
            </a:r>
          </a:p>
          <a:p>
            <a:pPr marL="457200" indent="-457200" algn="just">
              <a:buFont typeface="Wingdings" panose="05000000000000000000" pitchFamily="2" charset="2"/>
              <a:buChar char="v"/>
            </a:pPr>
            <a:r>
              <a:rPr lang="ro-RO" sz="2800" b="1" spc="50" dirty="0" smtClean="0">
                <a:ln w="13500">
                  <a:solidFill>
                    <a:srgbClr val="6076B4">
                      <a:shade val="2500"/>
                      <a:alpha val="6500"/>
                    </a:srgbClr>
                  </a:solidFill>
                  <a:prstDash val="solid"/>
                </a:ln>
                <a:solidFill>
                  <a:srgbClr val="C00000">
                    <a:alpha val="95000"/>
                  </a:srgbClr>
                </a:solidFill>
                <a:effectLst>
                  <a:innerShdw blurRad="50900" dist="38500" dir="13500000">
                    <a:srgbClr val="000000">
                      <a:alpha val="60000"/>
                    </a:srgbClr>
                  </a:innerShdw>
                </a:effectLst>
                <a:latin typeface="Algerian" pitchFamily="82" charset="0"/>
              </a:rPr>
              <a:t>2.1 Frecvențe radio </a:t>
            </a:r>
          </a:p>
          <a:p>
            <a:pPr marL="457200" indent="-457200" algn="just">
              <a:buFont typeface="Wingdings" panose="05000000000000000000" pitchFamily="2" charset="2"/>
              <a:buChar char="v"/>
            </a:pPr>
            <a:r>
              <a:rPr lang="ro-RO" sz="2800" b="1" spc="50" dirty="0" smtClean="0">
                <a:ln w="13500">
                  <a:solidFill>
                    <a:srgbClr val="6076B4">
                      <a:shade val="2500"/>
                      <a:alpha val="6500"/>
                    </a:srgbClr>
                  </a:solidFill>
                  <a:prstDash val="solid"/>
                </a:ln>
                <a:solidFill>
                  <a:srgbClr val="C00000">
                    <a:alpha val="95000"/>
                  </a:srgbClr>
                </a:solidFill>
                <a:effectLst>
                  <a:innerShdw blurRad="50900" dist="38500" dir="13500000">
                    <a:srgbClr val="000000">
                      <a:alpha val="60000"/>
                    </a:srgbClr>
                  </a:innerShdw>
                </a:effectLst>
                <a:latin typeface="Algerian" pitchFamily="82" charset="0"/>
              </a:rPr>
              <a:t>2.2 Diferențe între 4G LTE ȘI 5G NR</a:t>
            </a:r>
          </a:p>
          <a:p>
            <a:pPr marL="457200" indent="-457200" algn="just">
              <a:buFont typeface="Wingdings" panose="05000000000000000000" pitchFamily="2" charset="2"/>
              <a:buChar char="v"/>
            </a:pPr>
            <a:r>
              <a:rPr lang="ro-RO" sz="2800" b="1" spc="50" dirty="0" smtClean="0">
                <a:ln w="13500">
                  <a:solidFill>
                    <a:srgbClr val="6076B4">
                      <a:shade val="2500"/>
                      <a:alpha val="6500"/>
                    </a:srgbClr>
                  </a:solidFill>
                  <a:prstDash val="solid"/>
                </a:ln>
                <a:solidFill>
                  <a:srgbClr val="C00000">
                    <a:alpha val="95000"/>
                  </a:srgbClr>
                </a:solidFill>
                <a:effectLst>
                  <a:innerShdw blurRad="50900" dist="38500" dir="13500000">
                    <a:srgbClr val="000000">
                      <a:alpha val="60000"/>
                    </a:srgbClr>
                  </a:innerShdw>
                </a:effectLst>
                <a:latin typeface="Algerian" pitchFamily="82" charset="0"/>
              </a:rPr>
              <a:t>2.3 Arhitectura de rețea </a:t>
            </a:r>
          </a:p>
          <a:p>
            <a:pPr algn="just"/>
            <a:r>
              <a:rPr lang="it-IT" sz="2800" b="1" spc="50" dirty="0" smtClean="0">
                <a:ln w="13500">
                  <a:solidFill>
                    <a:srgbClr val="6076B4">
                      <a:shade val="2500"/>
                      <a:alpha val="6500"/>
                    </a:srgbClr>
                  </a:solidFill>
                  <a:prstDash val="solid"/>
                </a:ln>
                <a:solidFill>
                  <a:srgbClr val="C00000">
                    <a:alpha val="95000"/>
                  </a:srgbClr>
                </a:solidFill>
                <a:effectLst>
                  <a:innerShdw blurRad="50900" dist="38500" dir="13500000">
                    <a:srgbClr val="000000">
                      <a:alpha val="60000"/>
                    </a:srgbClr>
                  </a:innerShdw>
                </a:effectLst>
                <a:latin typeface="Algerian" pitchFamily="82" charset="0"/>
              </a:rPr>
              <a:t>3. Disponibilitatea serviciilor 5G în lume</a:t>
            </a:r>
            <a:r>
              <a:rPr lang="ro-RO" sz="2800" b="1" spc="50" dirty="0" smtClean="0">
                <a:ln w="13500">
                  <a:solidFill>
                    <a:srgbClr val="6076B4">
                      <a:shade val="2500"/>
                      <a:alpha val="6500"/>
                    </a:srgbClr>
                  </a:solidFill>
                  <a:prstDash val="solid"/>
                </a:ln>
                <a:solidFill>
                  <a:srgbClr val="C00000">
                    <a:alpha val="95000"/>
                  </a:srgbClr>
                </a:solidFill>
                <a:effectLst>
                  <a:innerShdw blurRad="50900" dist="38500" dir="13500000">
                    <a:srgbClr val="000000">
                      <a:alpha val="60000"/>
                    </a:srgbClr>
                  </a:innerShdw>
                </a:effectLst>
                <a:latin typeface="Algerian" pitchFamily="82" charset="0"/>
              </a:rPr>
              <a:t> 4. Referințe</a:t>
            </a:r>
          </a:p>
          <a:p>
            <a:pPr algn="just"/>
            <a:endParaRPr lang="ro-RO" sz="2800" b="1" dirty="0">
              <a:solidFill>
                <a:prstClr val="black"/>
              </a:solidFill>
            </a:endParaRPr>
          </a:p>
        </p:txBody>
      </p:sp>
    </p:spTree>
    <p:extLst>
      <p:ext uri="{BB962C8B-B14F-4D97-AF65-F5344CB8AC3E}">
        <p14:creationId xmlns:p14="http://schemas.microsoft.com/office/powerpoint/2010/main" val="390789906"/>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9">
                                            <p:txEl>
                                              <p:pRg st="3" end="3"/>
                                            </p:txEl>
                                          </p:spTgt>
                                        </p:tgtEl>
                                        <p:attrNameLst>
                                          <p:attrName>r</p:attrName>
                                        </p:attrNameLst>
                                      </p:cBhvr>
                                    </p:animRot>
                                    <p:animRot by="-240000">
                                      <p:cBhvr>
                                        <p:cTn id="7" dur="200" fill="hold">
                                          <p:stCondLst>
                                            <p:cond delay="200"/>
                                          </p:stCondLst>
                                        </p:cTn>
                                        <p:tgtEl>
                                          <p:spTgt spid="9">
                                            <p:txEl>
                                              <p:pRg st="3" end="3"/>
                                            </p:txEl>
                                          </p:spTgt>
                                        </p:tgtEl>
                                        <p:attrNameLst>
                                          <p:attrName>r</p:attrName>
                                        </p:attrNameLst>
                                      </p:cBhvr>
                                    </p:animRot>
                                    <p:animRot by="240000">
                                      <p:cBhvr>
                                        <p:cTn id="8" dur="200" fill="hold">
                                          <p:stCondLst>
                                            <p:cond delay="400"/>
                                          </p:stCondLst>
                                        </p:cTn>
                                        <p:tgtEl>
                                          <p:spTgt spid="9">
                                            <p:txEl>
                                              <p:pRg st="3" end="3"/>
                                            </p:txEl>
                                          </p:spTgt>
                                        </p:tgtEl>
                                        <p:attrNameLst>
                                          <p:attrName>r</p:attrName>
                                        </p:attrNameLst>
                                      </p:cBhvr>
                                    </p:animRot>
                                    <p:animRot by="-240000">
                                      <p:cBhvr>
                                        <p:cTn id="9" dur="200" fill="hold">
                                          <p:stCondLst>
                                            <p:cond delay="600"/>
                                          </p:stCondLst>
                                        </p:cTn>
                                        <p:tgtEl>
                                          <p:spTgt spid="9">
                                            <p:txEl>
                                              <p:pRg st="3" end="3"/>
                                            </p:txEl>
                                          </p:spTgt>
                                        </p:tgtEl>
                                        <p:attrNameLst>
                                          <p:attrName>r</p:attrName>
                                        </p:attrNameLst>
                                      </p:cBhvr>
                                    </p:animRot>
                                    <p:animRot by="120000">
                                      <p:cBhvr>
                                        <p:cTn id="10" dur="200" fill="hold">
                                          <p:stCondLst>
                                            <p:cond delay="800"/>
                                          </p:stCondLst>
                                        </p:cTn>
                                        <p:tgtEl>
                                          <p:spTgt spid="9">
                                            <p:txEl>
                                              <p:pRg st="3" end="3"/>
                                            </p:txEl>
                                          </p:spTgt>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32" presetClass="emph" presetSubtype="0" fill="hold" nodeType="clickEffect">
                                  <p:stCondLst>
                                    <p:cond delay="0"/>
                                  </p:stCondLst>
                                  <p:childTnLst>
                                    <p:animRot by="120000">
                                      <p:cBhvr>
                                        <p:cTn id="14" dur="100" fill="hold">
                                          <p:stCondLst>
                                            <p:cond delay="0"/>
                                          </p:stCondLst>
                                        </p:cTn>
                                        <p:tgtEl>
                                          <p:spTgt spid="9">
                                            <p:txEl>
                                              <p:pRg st="4" end="4"/>
                                            </p:txEl>
                                          </p:spTgt>
                                        </p:tgtEl>
                                        <p:attrNameLst>
                                          <p:attrName>r</p:attrName>
                                        </p:attrNameLst>
                                      </p:cBhvr>
                                    </p:animRot>
                                    <p:animRot by="-240000">
                                      <p:cBhvr>
                                        <p:cTn id="15" dur="200" fill="hold">
                                          <p:stCondLst>
                                            <p:cond delay="200"/>
                                          </p:stCondLst>
                                        </p:cTn>
                                        <p:tgtEl>
                                          <p:spTgt spid="9">
                                            <p:txEl>
                                              <p:pRg st="4" end="4"/>
                                            </p:txEl>
                                          </p:spTgt>
                                        </p:tgtEl>
                                        <p:attrNameLst>
                                          <p:attrName>r</p:attrName>
                                        </p:attrNameLst>
                                      </p:cBhvr>
                                    </p:animRot>
                                    <p:animRot by="240000">
                                      <p:cBhvr>
                                        <p:cTn id="16" dur="200" fill="hold">
                                          <p:stCondLst>
                                            <p:cond delay="400"/>
                                          </p:stCondLst>
                                        </p:cTn>
                                        <p:tgtEl>
                                          <p:spTgt spid="9">
                                            <p:txEl>
                                              <p:pRg st="4" end="4"/>
                                            </p:txEl>
                                          </p:spTgt>
                                        </p:tgtEl>
                                        <p:attrNameLst>
                                          <p:attrName>r</p:attrName>
                                        </p:attrNameLst>
                                      </p:cBhvr>
                                    </p:animRot>
                                    <p:animRot by="-240000">
                                      <p:cBhvr>
                                        <p:cTn id="17" dur="200" fill="hold">
                                          <p:stCondLst>
                                            <p:cond delay="600"/>
                                          </p:stCondLst>
                                        </p:cTn>
                                        <p:tgtEl>
                                          <p:spTgt spid="9">
                                            <p:txEl>
                                              <p:pRg st="4" end="4"/>
                                            </p:txEl>
                                          </p:spTgt>
                                        </p:tgtEl>
                                        <p:attrNameLst>
                                          <p:attrName>r</p:attrName>
                                        </p:attrNameLst>
                                      </p:cBhvr>
                                    </p:animRot>
                                    <p:animRot by="120000">
                                      <p:cBhvr>
                                        <p:cTn id="18" dur="200" fill="hold">
                                          <p:stCondLst>
                                            <p:cond delay="800"/>
                                          </p:stCondLst>
                                        </p:cTn>
                                        <p:tgtEl>
                                          <p:spTgt spid="9">
                                            <p:txEl>
                                              <p:pRg st="4" end="4"/>
                                            </p:txEl>
                                          </p:spTgt>
                                        </p:tgtEl>
                                        <p:attrNameLst>
                                          <p:attrName>r</p:attrName>
                                        </p:attrNameLst>
                                      </p:cBhvr>
                                    </p:animRot>
                                  </p:childTnLst>
                                </p:cTn>
                              </p:par>
                            </p:childTnLst>
                          </p:cTn>
                        </p:par>
                      </p:childTnLst>
                    </p:cTn>
                  </p:par>
                  <p:par>
                    <p:cTn id="19" fill="hold">
                      <p:stCondLst>
                        <p:cond delay="indefinite"/>
                      </p:stCondLst>
                      <p:childTnLst>
                        <p:par>
                          <p:cTn id="20" fill="hold">
                            <p:stCondLst>
                              <p:cond delay="0"/>
                            </p:stCondLst>
                            <p:childTnLst>
                              <p:par>
                                <p:cTn id="21" presetID="32" presetClass="emph" presetSubtype="0" fill="hold" nodeType="clickEffect">
                                  <p:stCondLst>
                                    <p:cond delay="0"/>
                                  </p:stCondLst>
                                  <p:childTnLst>
                                    <p:animRot by="120000">
                                      <p:cBhvr>
                                        <p:cTn id="22" dur="100" fill="hold">
                                          <p:stCondLst>
                                            <p:cond delay="0"/>
                                          </p:stCondLst>
                                        </p:cTn>
                                        <p:tgtEl>
                                          <p:spTgt spid="9">
                                            <p:txEl>
                                              <p:pRg st="5" end="5"/>
                                            </p:txEl>
                                          </p:spTgt>
                                        </p:tgtEl>
                                        <p:attrNameLst>
                                          <p:attrName>r</p:attrName>
                                        </p:attrNameLst>
                                      </p:cBhvr>
                                    </p:animRot>
                                    <p:animRot by="-240000">
                                      <p:cBhvr>
                                        <p:cTn id="23" dur="200" fill="hold">
                                          <p:stCondLst>
                                            <p:cond delay="200"/>
                                          </p:stCondLst>
                                        </p:cTn>
                                        <p:tgtEl>
                                          <p:spTgt spid="9">
                                            <p:txEl>
                                              <p:pRg st="5" end="5"/>
                                            </p:txEl>
                                          </p:spTgt>
                                        </p:tgtEl>
                                        <p:attrNameLst>
                                          <p:attrName>r</p:attrName>
                                        </p:attrNameLst>
                                      </p:cBhvr>
                                    </p:animRot>
                                    <p:animRot by="240000">
                                      <p:cBhvr>
                                        <p:cTn id="24" dur="200" fill="hold">
                                          <p:stCondLst>
                                            <p:cond delay="400"/>
                                          </p:stCondLst>
                                        </p:cTn>
                                        <p:tgtEl>
                                          <p:spTgt spid="9">
                                            <p:txEl>
                                              <p:pRg st="5" end="5"/>
                                            </p:txEl>
                                          </p:spTgt>
                                        </p:tgtEl>
                                        <p:attrNameLst>
                                          <p:attrName>r</p:attrName>
                                        </p:attrNameLst>
                                      </p:cBhvr>
                                    </p:animRot>
                                    <p:animRot by="-240000">
                                      <p:cBhvr>
                                        <p:cTn id="25" dur="200" fill="hold">
                                          <p:stCondLst>
                                            <p:cond delay="600"/>
                                          </p:stCondLst>
                                        </p:cTn>
                                        <p:tgtEl>
                                          <p:spTgt spid="9">
                                            <p:txEl>
                                              <p:pRg st="5" end="5"/>
                                            </p:txEl>
                                          </p:spTgt>
                                        </p:tgtEl>
                                        <p:attrNameLst>
                                          <p:attrName>r</p:attrName>
                                        </p:attrNameLst>
                                      </p:cBhvr>
                                    </p:animRot>
                                    <p:animRot by="120000">
                                      <p:cBhvr>
                                        <p:cTn id="26" dur="200" fill="hold">
                                          <p:stCondLst>
                                            <p:cond delay="800"/>
                                          </p:stCondLst>
                                        </p:cTn>
                                        <p:tgtEl>
                                          <p:spTgt spid="9">
                                            <p:txEl>
                                              <p:pRg st="5" end="5"/>
                                            </p:txEl>
                                          </p:spTgt>
                                        </p:tgtEl>
                                        <p:attrNameLst>
                                          <p:attrName>r</p:attrName>
                                        </p:attrNameLst>
                                      </p:cBhvr>
                                    </p:animRot>
                                  </p:childTnLst>
                                </p:cTn>
                              </p:par>
                            </p:childTnLst>
                          </p:cTn>
                        </p:par>
                      </p:childTnLst>
                    </p:cTn>
                  </p:par>
                  <p:par>
                    <p:cTn id="27" fill="hold">
                      <p:stCondLst>
                        <p:cond delay="indefinite"/>
                      </p:stCondLst>
                      <p:childTnLst>
                        <p:par>
                          <p:cTn id="28" fill="hold">
                            <p:stCondLst>
                              <p:cond delay="0"/>
                            </p:stCondLst>
                            <p:childTnLst>
                              <p:par>
                                <p:cTn id="29" presetID="32" presetClass="emph" presetSubtype="0" fill="hold" nodeType="clickEffect">
                                  <p:stCondLst>
                                    <p:cond delay="0"/>
                                  </p:stCondLst>
                                  <p:childTnLst>
                                    <p:animRot by="120000">
                                      <p:cBhvr>
                                        <p:cTn id="30" dur="100" fill="hold">
                                          <p:stCondLst>
                                            <p:cond delay="0"/>
                                          </p:stCondLst>
                                        </p:cTn>
                                        <p:tgtEl>
                                          <p:spTgt spid="9">
                                            <p:txEl>
                                              <p:pRg st="6" end="6"/>
                                            </p:txEl>
                                          </p:spTgt>
                                        </p:tgtEl>
                                        <p:attrNameLst>
                                          <p:attrName>r</p:attrName>
                                        </p:attrNameLst>
                                      </p:cBhvr>
                                    </p:animRot>
                                    <p:animRot by="-240000">
                                      <p:cBhvr>
                                        <p:cTn id="31" dur="200" fill="hold">
                                          <p:stCondLst>
                                            <p:cond delay="200"/>
                                          </p:stCondLst>
                                        </p:cTn>
                                        <p:tgtEl>
                                          <p:spTgt spid="9">
                                            <p:txEl>
                                              <p:pRg st="6" end="6"/>
                                            </p:txEl>
                                          </p:spTgt>
                                        </p:tgtEl>
                                        <p:attrNameLst>
                                          <p:attrName>r</p:attrName>
                                        </p:attrNameLst>
                                      </p:cBhvr>
                                    </p:animRot>
                                    <p:animRot by="240000">
                                      <p:cBhvr>
                                        <p:cTn id="32" dur="200" fill="hold">
                                          <p:stCondLst>
                                            <p:cond delay="400"/>
                                          </p:stCondLst>
                                        </p:cTn>
                                        <p:tgtEl>
                                          <p:spTgt spid="9">
                                            <p:txEl>
                                              <p:pRg st="6" end="6"/>
                                            </p:txEl>
                                          </p:spTgt>
                                        </p:tgtEl>
                                        <p:attrNameLst>
                                          <p:attrName>r</p:attrName>
                                        </p:attrNameLst>
                                      </p:cBhvr>
                                    </p:animRot>
                                    <p:animRot by="-240000">
                                      <p:cBhvr>
                                        <p:cTn id="33" dur="200" fill="hold">
                                          <p:stCondLst>
                                            <p:cond delay="600"/>
                                          </p:stCondLst>
                                        </p:cTn>
                                        <p:tgtEl>
                                          <p:spTgt spid="9">
                                            <p:txEl>
                                              <p:pRg st="6" end="6"/>
                                            </p:txEl>
                                          </p:spTgt>
                                        </p:tgtEl>
                                        <p:attrNameLst>
                                          <p:attrName>r</p:attrName>
                                        </p:attrNameLst>
                                      </p:cBhvr>
                                    </p:animRot>
                                    <p:animRot by="120000">
                                      <p:cBhvr>
                                        <p:cTn id="34" dur="200" fill="hold">
                                          <p:stCondLst>
                                            <p:cond delay="800"/>
                                          </p:stCondLst>
                                        </p:cTn>
                                        <p:tgtEl>
                                          <p:spTgt spid="9">
                                            <p:txEl>
                                              <p:pRg st="6" end="6"/>
                                            </p:txEl>
                                          </p:spTgt>
                                        </p:tgtEl>
                                        <p:attrNameLst>
                                          <p:attrName>r</p:attrName>
                                        </p:attrNameLst>
                                      </p:cBhvr>
                                    </p:animRot>
                                  </p:childTnLst>
                                </p:cTn>
                              </p:par>
                            </p:childTnLst>
                          </p:cTn>
                        </p:par>
                      </p:childTnLst>
                    </p:cTn>
                  </p:par>
                  <p:par>
                    <p:cTn id="35" fill="hold">
                      <p:stCondLst>
                        <p:cond delay="indefinite"/>
                      </p:stCondLst>
                      <p:childTnLst>
                        <p:par>
                          <p:cTn id="36" fill="hold">
                            <p:stCondLst>
                              <p:cond delay="0"/>
                            </p:stCondLst>
                            <p:childTnLst>
                              <p:par>
                                <p:cTn id="37" presetID="32" presetClass="emph" presetSubtype="0" fill="hold" nodeType="clickEffect">
                                  <p:stCondLst>
                                    <p:cond delay="0"/>
                                  </p:stCondLst>
                                  <p:childTnLst>
                                    <p:animRot by="120000">
                                      <p:cBhvr>
                                        <p:cTn id="38" dur="100" fill="hold">
                                          <p:stCondLst>
                                            <p:cond delay="0"/>
                                          </p:stCondLst>
                                        </p:cTn>
                                        <p:tgtEl>
                                          <p:spTgt spid="9">
                                            <p:txEl>
                                              <p:pRg st="7" end="7"/>
                                            </p:txEl>
                                          </p:spTgt>
                                        </p:tgtEl>
                                        <p:attrNameLst>
                                          <p:attrName>r</p:attrName>
                                        </p:attrNameLst>
                                      </p:cBhvr>
                                    </p:animRot>
                                    <p:animRot by="-240000">
                                      <p:cBhvr>
                                        <p:cTn id="39" dur="200" fill="hold">
                                          <p:stCondLst>
                                            <p:cond delay="200"/>
                                          </p:stCondLst>
                                        </p:cTn>
                                        <p:tgtEl>
                                          <p:spTgt spid="9">
                                            <p:txEl>
                                              <p:pRg st="7" end="7"/>
                                            </p:txEl>
                                          </p:spTgt>
                                        </p:tgtEl>
                                        <p:attrNameLst>
                                          <p:attrName>r</p:attrName>
                                        </p:attrNameLst>
                                      </p:cBhvr>
                                    </p:animRot>
                                    <p:animRot by="240000">
                                      <p:cBhvr>
                                        <p:cTn id="40" dur="200" fill="hold">
                                          <p:stCondLst>
                                            <p:cond delay="400"/>
                                          </p:stCondLst>
                                        </p:cTn>
                                        <p:tgtEl>
                                          <p:spTgt spid="9">
                                            <p:txEl>
                                              <p:pRg st="7" end="7"/>
                                            </p:txEl>
                                          </p:spTgt>
                                        </p:tgtEl>
                                        <p:attrNameLst>
                                          <p:attrName>r</p:attrName>
                                        </p:attrNameLst>
                                      </p:cBhvr>
                                    </p:animRot>
                                    <p:animRot by="-240000">
                                      <p:cBhvr>
                                        <p:cTn id="41" dur="200" fill="hold">
                                          <p:stCondLst>
                                            <p:cond delay="600"/>
                                          </p:stCondLst>
                                        </p:cTn>
                                        <p:tgtEl>
                                          <p:spTgt spid="9">
                                            <p:txEl>
                                              <p:pRg st="7" end="7"/>
                                            </p:txEl>
                                          </p:spTgt>
                                        </p:tgtEl>
                                        <p:attrNameLst>
                                          <p:attrName>r</p:attrName>
                                        </p:attrNameLst>
                                      </p:cBhvr>
                                    </p:animRot>
                                    <p:animRot by="120000">
                                      <p:cBhvr>
                                        <p:cTn id="42" dur="200" fill="hold">
                                          <p:stCondLst>
                                            <p:cond delay="800"/>
                                          </p:stCondLst>
                                        </p:cTn>
                                        <p:tgtEl>
                                          <p:spTgt spid="9">
                                            <p:txEl>
                                              <p:pRg st="7" end="7"/>
                                            </p:txEl>
                                          </p:spTgt>
                                        </p:tgtEl>
                                        <p:attrNameLst>
                                          <p:attrName>r</p:attrName>
                                        </p:attrNameLst>
                                      </p:cBhvr>
                                    </p:animRot>
                                  </p:childTnLst>
                                </p:cTn>
                              </p:par>
                            </p:childTnLst>
                          </p:cTn>
                        </p:par>
                      </p:childTnLst>
                    </p:cTn>
                  </p:par>
                  <p:par>
                    <p:cTn id="43" fill="hold">
                      <p:stCondLst>
                        <p:cond delay="indefinite"/>
                      </p:stCondLst>
                      <p:childTnLst>
                        <p:par>
                          <p:cTn id="44" fill="hold">
                            <p:stCondLst>
                              <p:cond delay="0"/>
                            </p:stCondLst>
                            <p:childTnLst>
                              <p:par>
                                <p:cTn id="45" presetID="32" presetClass="emph" presetSubtype="0" fill="hold" nodeType="clickEffect">
                                  <p:stCondLst>
                                    <p:cond delay="0"/>
                                  </p:stCondLst>
                                  <p:childTnLst>
                                    <p:animRot by="120000">
                                      <p:cBhvr>
                                        <p:cTn id="46" dur="100" fill="hold">
                                          <p:stCondLst>
                                            <p:cond delay="0"/>
                                          </p:stCondLst>
                                        </p:cTn>
                                        <p:tgtEl>
                                          <p:spTgt spid="9">
                                            <p:txEl>
                                              <p:pRg st="8" end="8"/>
                                            </p:txEl>
                                          </p:spTgt>
                                        </p:tgtEl>
                                        <p:attrNameLst>
                                          <p:attrName>r</p:attrName>
                                        </p:attrNameLst>
                                      </p:cBhvr>
                                    </p:animRot>
                                    <p:animRot by="-240000">
                                      <p:cBhvr>
                                        <p:cTn id="47" dur="200" fill="hold">
                                          <p:stCondLst>
                                            <p:cond delay="200"/>
                                          </p:stCondLst>
                                        </p:cTn>
                                        <p:tgtEl>
                                          <p:spTgt spid="9">
                                            <p:txEl>
                                              <p:pRg st="8" end="8"/>
                                            </p:txEl>
                                          </p:spTgt>
                                        </p:tgtEl>
                                        <p:attrNameLst>
                                          <p:attrName>r</p:attrName>
                                        </p:attrNameLst>
                                      </p:cBhvr>
                                    </p:animRot>
                                    <p:animRot by="240000">
                                      <p:cBhvr>
                                        <p:cTn id="48" dur="200" fill="hold">
                                          <p:stCondLst>
                                            <p:cond delay="400"/>
                                          </p:stCondLst>
                                        </p:cTn>
                                        <p:tgtEl>
                                          <p:spTgt spid="9">
                                            <p:txEl>
                                              <p:pRg st="8" end="8"/>
                                            </p:txEl>
                                          </p:spTgt>
                                        </p:tgtEl>
                                        <p:attrNameLst>
                                          <p:attrName>r</p:attrName>
                                        </p:attrNameLst>
                                      </p:cBhvr>
                                    </p:animRot>
                                    <p:animRot by="-240000">
                                      <p:cBhvr>
                                        <p:cTn id="49" dur="200" fill="hold">
                                          <p:stCondLst>
                                            <p:cond delay="600"/>
                                          </p:stCondLst>
                                        </p:cTn>
                                        <p:tgtEl>
                                          <p:spTgt spid="9">
                                            <p:txEl>
                                              <p:pRg st="8" end="8"/>
                                            </p:txEl>
                                          </p:spTgt>
                                        </p:tgtEl>
                                        <p:attrNameLst>
                                          <p:attrName>r</p:attrName>
                                        </p:attrNameLst>
                                      </p:cBhvr>
                                    </p:animRot>
                                    <p:animRot by="120000">
                                      <p:cBhvr>
                                        <p:cTn id="50" dur="200" fill="hold">
                                          <p:stCondLst>
                                            <p:cond delay="800"/>
                                          </p:stCondLst>
                                        </p:cTn>
                                        <p:tgtEl>
                                          <p:spTgt spid="9">
                                            <p:txEl>
                                              <p:pRg st="8" end="8"/>
                                            </p:txEl>
                                          </p:spTgt>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
        <p:nvSpPr>
          <p:cNvPr id="2" name="CasetăText 1"/>
          <p:cNvSpPr txBox="1"/>
          <p:nvPr/>
        </p:nvSpPr>
        <p:spPr>
          <a:xfrm>
            <a:off x="1187624" y="5517232"/>
            <a:ext cx="7128792" cy="861774"/>
          </a:xfrm>
          <a:prstGeom prst="rect">
            <a:avLst/>
          </a:prstGeom>
          <a:solidFill>
            <a:schemeClr val="accent2">
              <a:lumMod val="40000"/>
              <a:lumOff val="60000"/>
            </a:schemeClr>
          </a:solidFill>
        </p:spPr>
        <p:txBody>
          <a:bodyPr wrap="square" rtlCol="0">
            <a:spAutoFit/>
          </a:bodyPr>
          <a:lstStyle/>
          <a:p>
            <a:pPr algn="ctr"/>
            <a:r>
              <a:rPr lang="ro-RO" sz="3200" b="1" dirty="0" smtClean="0">
                <a:solidFill>
                  <a:schemeClr val="bg1"/>
                </a:solidFill>
                <a:latin typeface="Calibri" panose="020F0502020204030204" pitchFamily="34" charset="0"/>
                <a:cs typeface="Calibri" panose="020F0502020204030204" pitchFamily="34" charset="0"/>
              </a:rPr>
              <a:t>3</a:t>
            </a:r>
            <a:r>
              <a:rPr lang="ro-RO" sz="3200" b="1" dirty="0">
                <a:solidFill>
                  <a:schemeClr val="bg1"/>
                </a:solidFill>
                <a:latin typeface="Calibri" panose="020F0502020204030204" pitchFamily="34" charset="0"/>
                <a:cs typeface="Calibri" panose="020F0502020204030204" pitchFamily="34" charset="0"/>
              </a:rPr>
              <a:t>. Disponibilitatea serviciilor 5G în lume</a:t>
            </a:r>
          </a:p>
          <a:p>
            <a:endParaRPr lang="ro-RO" dirty="0"/>
          </a:p>
        </p:txBody>
      </p:sp>
    </p:spTree>
    <p:extLst>
      <p:ext uri="{BB962C8B-B14F-4D97-AF65-F5344CB8AC3E}">
        <p14:creationId xmlns:p14="http://schemas.microsoft.com/office/powerpoint/2010/main" val="182376564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gradFill flip="none" rotWithShape="1">
          <a:gsLst>
            <a:gs pos="50000">
              <a:schemeClr val="accent3">
                <a:lumMod val="60000"/>
                <a:lumOff val="40000"/>
              </a:schemeClr>
            </a:gs>
            <a:gs pos="76000">
              <a:schemeClr val="bg1">
                <a:tint val="90000"/>
                <a:shade val="90000"/>
                <a:satMod val="200000"/>
              </a:schemeClr>
            </a:gs>
            <a:gs pos="92000">
              <a:schemeClr val="accent2">
                <a:lumMod val="40000"/>
                <a:lumOff val="60000"/>
              </a:schemeClr>
            </a:gs>
          </a:gsLst>
          <a:lin ang="2700000" scaled="1"/>
          <a:tileRect/>
        </a:gradFill>
        <a:effectLst/>
      </p:bgPr>
    </p:bg>
    <p:spTree>
      <p:nvGrpSpPr>
        <p:cNvPr id="1" name=""/>
        <p:cNvGrpSpPr/>
        <p:nvPr/>
      </p:nvGrpSpPr>
      <p:grpSpPr>
        <a:xfrm>
          <a:off x="0" y="0"/>
          <a:ext cx="0" cy="0"/>
          <a:chOff x="0" y="0"/>
          <a:chExt cx="0" cy="0"/>
        </a:xfrm>
      </p:grpSpPr>
      <p:sp>
        <p:nvSpPr>
          <p:cNvPr id="2" name="CasetăText 1"/>
          <p:cNvSpPr txBox="1"/>
          <p:nvPr/>
        </p:nvSpPr>
        <p:spPr>
          <a:xfrm>
            <a:off x="611560" y="332656"/>
            <a:ext cx="7992888" cy="2893100"/>
          </a:xfrm>
          <a:prstGeom prst="rect">
            <a:avLst/>
          </a:prstGeom>
          <a:noFill/>
        </p:spPr>
        <p:txBody>
          <a:bodyPr wrap="square" rtlCol="0">
            <a:spAutoFit/>
          </a:bodyPr>
          <a:lstStyle/>
          <a:p>
            <a:pPr algn="ctr"/>
            <a:r>
              <a:rPr lang="ro-RO" sz="2400" b="1" dirty="0">
                <a:latin typeface="Calibri" panose="020F0502020204030204" pitchFamily="34" charset="0"/>
                <a:cs typeface="Calibri" panose="020F0502020204030204" pitchFamily="34" charset="0"/>
              </a:rPr>
              <a:t>3. Disponibilitatea serviciilor 5G în </a:t>
            </a:r>
            <a:r>
              <a:rPr lang="ro-RO" sz="2400" b="1" dirty="0" smtClean="0">
                <a:latin typeface="Calibri" panose="020F0502020204030204" pitchFamily="34" charset="0"/>
                <a:cs typeface="Calibri" panose="020F0502020204030204" pitchFamily="34" charset="0"/>
              </a:rPr>
              <a:t>lume</a:t>
            </a:r>
          </a:p>
          <a:p>
            <a:endParaRPr lang="ro-RO" b="1" dirty="0"/>
          </a:p>
          <a:p>
            <a:pPr algn="just"/>
            <a:r>
              <a:rPr lang="ro-RO" dirty="0" smtClean="0"/>
              <a:t>	</a:t>
            </a:r>
            <a:r>
              <a:rPr lang="fr-BE" sz="2000" dirty="0" err="1" smtClean="0">
                <a:latin typeface="Calibri" panose="020F0502020204030204" pitchFamily="34" charset="0"/>
                <a:cs typeface="Calibri" panose="020F0502020204030204" pitchFamily="34" charset="0"/>
              </a:rPr>
              <a:t>În</a:t>
            </a:r>
            <a:r>
              <a:rPr lang="fr-BE" sz="2000" dirty="0" smtClean="0">
                <a:latin typeface="Calibri" panose="020F0502020204030204" pitchFamily="34" charset="0"/>
                <a:cs typeface="Calibri" panose="020F0502020204030204" pitchFamily="34" charset="0"/>
              </a:rPr>
              <a:t> </a:t>
            </a:r>
            <a:r>
              <a:rPr lang="fr-BE" sz="2000" dirty="0">
                <a:latin typeface="Calibri" panose="020F0502020204030204" pitchFamily="34" charset="0"/>
                <a:cs typeface="Calibri" panose="020F0502020204030204" pitchFamily="34" charset="0"/>
              </a:rPr>
              <a:t>2017 au </a:t>
            </a:r>
            <a:r>
              <a:rPr lang="fr-BE" sz="2000" dirty="0" err="1">
                <a:latin typeface="Calibri" panose="020F0502020204030204" pitchFamily="34" charset="0"/>
                <a:cs typeface="Calibri" panose="020F0502020204030204" pitchFamily="34" charset="0"/>
              </a:rPr>
              <a:t>avut</a:t>
            </a:r>
            <a:r>
              <a:rPr lang="fr-BE" sz="2000" dirty="0">
                <a:latin typeface="Calibri" panose="020F0502020204030204" pitchFamily="34" charset="0"/>
                <a:cs typeface="Calibri" panose="020F0502020204030204" pitchFamily="34" charset="0"/>
              </a:rPr>
              <a:t> </a:t>
            </a:r>
            <a:r>
              <a:rPr lang="fr-BE" sz="2000" dirty="0" err="1">
                <a:latin typeface="Calibri" panose="020F0502020204030204" pitchFamily="34" charset="0"/>
                <a:cs typeface="Calibri" panose="020F0502020204030204" pitchFamily="34" charset="0"/>
              </a:rPr>
              <a:t>loc</a:t>
            </a:r>
            <a:r>
              <a:rPr lang="fr-BE" sz="2000" dirty="0">
                <a:latin typeface="Calibri" panose="020F0502020204030204" pitchFamily="34" charset="0"/>
                <a:cs typeface="Calibri" panose="020F0502020204030204" pitchFamily="34" charset="0"/>
              </a:rPr>
              <a:t> </a:t>
            </a:r>
            <a:r>
              <a:rPr lang="fr-BE" sz="2000" dirty="0" err="1">
                <a:latin typeface="Calibri" panose="020F0502020204030204" pitchFamily="34" charset="0"/>
                <a:cs typeface="Calibri" panose="020F0502020204030204" pitchFamily="34" charset="0"/>
              </a:rPr>
              <a:t>primele</a:t>
            </a:r>
            <a:r>
              <a:rPr lang="fr-BE" sz="2000" dirty="0">
                <a:latin typeface="Calibri" panose="020F0502020204030204" pitchFamily="34" charset="0"/>
                <a:cs typeface="Calibri" panose="020F0502020204030204" pitchFamily="34" charset="0"/>
              </a:rPr>
              <a:t> teste de </a:t>
            </a:r>
            <a:r>
              <a:rPr lang="fr-BE" sz="2000" dirty="0" err="1">
                <a:latin typeface="Calibri" panose="020F0502020204030204" pitchFamily="34" charset="0"/>
                <a:cs typeface="Calibri" panose="020F0502020204030204" pitchFamily="34" charset="0"/>
              </a:rPr>
              <a:t>teren</a:t>
            </a:r>
            <a:r>
              <a:rPr lang="fr-BE" sz="2000" dirty="0">
                <a:latin typeface="Calibri" panose="020F0502020204030204" pitchFamily="34" charset="0"/>
                <a:cs typeface="Calibri" panose="020F0502020204030204" pitchFamily="34" charset="0"/>
              </a:rPr>
              <a:t> </a:t>
            </a:r>
            <a:r>
              <a:rPr lang="fr-BE" sz="2000" dirty="0" err="1">
                <a:latin typeface="Calibri" panose="020F0502020204030204" pitchFamily="34" charset="0"/>
                <a:cs typeface="Calibri" panose="020F0502020204030204" pitchFamily="34" charset="0"/>
              </a:rPr>
              <a:t>pentru</a:t>
            </a:r>
            <a:r>
              <a:rPr lang="fr-BE" sz="2000" dirty="0">
                <a:latin typeface="Calibri" panose="020F0502020204030204" pitchFamily="34" charset="0"/>
                <a:cs typeface="Calibri" panose="020F0502020204030204" pitchFamily="34" charset="0"/>
              </a:rPr>
              <a:t> </a:t>
            </a:r>
            <a:r>
              <a:rPr lang="fr-BE" sz="2000" dirty="0" err="1">
                <a:latin typeface="Calibri" panose="020F0502020204030204" pitchFamily="34" charset="0"/>
                <a:cs typeface="Calibri" panose="020F0502020204030204" pitchFamily="34" charset="0"/>
              </a:rPr>
              <a:t>tehnologia</a:t>
            </a:r>
            <a:r>
              <a:rPr lang="fr-BE" sz="2000" dirty="0">
                <a:latin typeface="Calibri" panose="020F0502020204030204" pitchFamily="34" charset="0"/>
                <a:cs typeface="Calibri" panose="020F0502020204030204" pitchFamily="34" charset="0"/>
              </a:rPr>
              <a:t> 5G </a:t>
            </a:r>
            <a:r>
              <a:rPr lang="fr-BE" sz="2000" dirty="0" err="1">
                <a:latin typeface="Calibri" panose="020F0502020204030204" pitchFamily="34" charset="0"/>
                <a:cs typeface="Calibri" panose="020F0502020204030204" pitchFamily="34" charset="0"/>
              </a:rPr>
              <a:t>în</a:t>
            </a:r>
            <a:r>
              <a:rPr lang="fr-BE" sz="2000" dirty="0">
                <a:latin typeface="Calibri" panose="020F0502020204030204" pitchFamily="34" charset="0"/>
                <a:cs typeface="Calibri" panose="020F0502020204030204" pitchFamily="34" charset="0"/>
              </a:rPr>
              <a:t> diverse </a:t>
            </a:r>
            <a:r>
              <a:rPr lang="fr-BE" sz="2000" dirty="0" err="1">
                <a:latin typeface="Calibri" panose="020F0502020204030204" pitchFamily="34" charset="0"/>
                <a:cs typeface="Calibri" panose="020F0502020204030204" pitchFamily="34" charset="0"/>
              </a:rPr>
              <a:t>regiuni</a:t>
            </a:r>
            <a:r>
              <a:rPr lang="fr-BE" sz="2000" dirty="0">
                <a:latin typeface="Calibri" panose="020F0502020204030204" pitchFamily="34" charset="0"/>
                <a:cs typeface="Calibri" panose="020F0502020204030204" pitchFamily="34" charset="0"/>
              </a:rPr>
              <a:t> ale </a:t>
            </a:r>
            <a:r>
              <a:rPr lang="fr-BE" sz="2000" dirty="0" err="1">
                <a:latin typeface="Calibri" panose="020F0502020204030204" pitchFamily="34" charset="0"/>
                <a:cs typeface="Calibri" panose="020F0502020204030204" pitchFamily="34" charset="0"/>
              </a:rPr>
              <a:t>lumii</a:t>
            </a:r>
            <a:r>
              <a:rPr lang="fr-BE" sz="2000" dirty="0" smtClean="0">
                <a:latin typeface="Calibri" panose="020F0502020204030204" pitchFamily="34" charset="0"/>
                <a:cs typeface="Calibri" panose="020F0502020204030204" pitchFamily="34" charset="0"/>
              </a:rPr>
              <a:t>.</a:t>
            </a:r>
            <a:r>
              <a:rPr lang="ro-RO" sz="2000" dirty="0" smtClean="0">
                <a:latin typeface="Calibri" panose="020F0502020204030204" pitchFamily="34" charset="0"/>
                <a:cs typeface="Calibri" panose="020F0502020204030204" pitchFamily="34" charset="0"/>
              </a:rPr>
              <a:t> </a:t>
            </a:r>
            <a:r>
              <a:rPr lang="fr-BE" sz="2000" dirty="0">
                <a:latin typeface="Calibri" panose="020F0502020204030204" pitchFamily="34" charset="0"/>
                <a:cs typeface="Calibri" panose="020F0502020204030204" pitchFamily="34" charset="0"/>
              </a:rPr>
              <a:t>Prima </a:t>
            </a:r>
            <a:r>
              <a:rPr lang="fr-BE" sz="2000" dirty="0" err="1">
                <a:latin typeface="Calibri" panose="020F0502020204030204" pitchFamily="34" charset="0"/>
                <a:cs typeface="Calibri" panose="020F0502020204030204" pitchFamily="34" charset="0"/>
              </a:rPr>
              <a:t>rețea</a:t>
            </a:r>
            <a:r>
              <a:rPr lang="fr-BE" sz="2000" dirty="0">
                <a:latin typeface="Calibri" panose="020F0502020204030204" pitchFamily="34" charset="0"/>
                <a:cs typeface="Calibri" panose="020F0502020204030204" pitchFamily="34" charset="0"/>
              </a:rPr>
              <a:t> 5G </a:t>
            </a:r>
            <a:r>
              <a:rPr lang="fr-BE" sz="2000" dirty="0" err="1">
                <a:latin typeface="Calibri" panose="020F0502020204030204" pitchFamily="34" charset="0"/>
                <a:cs typeface="Calibri" panose="020F0502020204030204" pitchFamily="34" charset="0"/>
              </a:rPr>
              <a:t>comercială</a:t>
            </a:r>
            <a:r>
              <a:rPr lang="fr-BE" sz="2000" dirty="0">
                <a:latin typeface="Calibri" panose="020F0502020204030204" pitchFamily="34" charset="0"/>
                <a:cs typeface="Calibri" panose="020F0502020204030204" pitchFamily="34" charset="0"/>
              </a:rPr>
              <a:t> a </a:t>
            </a:r>
            <a:r>
              <a:rPr lang="fr-BE" sz="2000" dirty="0" err="1">
                <a:latin typeface="Calibri" panose="020F0502020204030204" pitchFamily="34" charset="0"/>
                <a:cs typeface="Calibri" panose="020F0502020204030204" pitchFamily="34" charset="0"/>
              </a:rPr>
              <a:t>fost</a:t>
            </a:r>
            <a:r>
              <a:rPr lang="fr-BE" sz="2000" dirty="0">
                <a:latin typeface="Calibri" panose="020F0502020204030204" pitchFamily="34" charset="0"/>
                <a:cs typeface="Calibri" panose="020F0502020204030204" pitchFamily="34" charset="0"/>
              </a:rPr>
              <a:t> </a:t>
            </a:r>
            <a:r>
              <a:rPr lang="fr-BE" sz="2000" dirty="0" err="1">
                <a:latin typeface="Calibri" panose="020F0502020204030204" pitchFamily="34" charset="0"/>
                <a:cs typeface="Calibri" panose="020F0502020204030204" pitchFamily="34" charset="0"/>
              </a:rPr>
              <a:t>lansată</a:t>
            </a:r>
            <a:r>
              <a:rPr lang="fr-BE" sz="2000" dirty="0">
                <a:latin typeface="Calibri" panose="020F0502020204030204" pitchFamily="34" charset="0"/>
                <a:cs typeface="Calibri" panose="020F0502020204030204" pitchFamily="34" charset="0"/>
              </a:rPr>
              <a:t> </a:t>
            </a:r>
            <a:r>
              <a:rPr lang="fr-BE" sz="2000" dirty="0" err="1">
                <a:latin typeface="Calibri" panose="020F0502020204030204" pitchFamily="34" charset="0"/>
                <a:cs typeface="Calibri" panose="020F0502020204030204" pitchFamily="34" charset="0"/>
              </a:rPr>
              <a:t>în</a:t>
            </a:r>
            <a:r>
              <a:rPr lang="fr-BE" sz="2000" dirty="0">
                <a:latin typeface="Calibri" panose="020F0502020204030204" pitchFamily="34" charset="0"/>
                <a:cs typeface="Calibri" panose="020F0502020204030204" pitchFamily="34" charset="0"/>
              </a:rPr>
              <a:t> </a:t>
            </a:r>
            <a:r>
              <a:rPr lang="fr-BE" sz="2000" dirty="0" err="1">
                <a:latin typeface="Calibri" panose="020F0502020204030204" pitchFamily="34" charset="0"/>
                <a:cs typeface="Calibri" panose="020F0502020204030204" pitchFamily="34" charset="0"/>
              </a:rPr>
              <a:t>Coreea</a:t>
            </a:r>
            <a:r>
              <a:rPr lang="fr-BE" sz="2000" dirty="0">
                <a:latin typeface="Calibri" panose="020F0502020204030204" pitchFamily="34" charset="0"/>
                <a:cs typeface="Calibri" panose="020F0502020204030204" pitchFamily="34" charset="0"/>
              </a:rPr>
              <a:t> de Sud de </a:t>
            </a:r>
            <a:r>
              <a:rPr lang="fr-BE" sz="2000" dirty="0" err="1">
                <a:latin typeface="Calibri" panose="020F0502020204030204" pitchFamily="34" charset="0"/>
                <a:cs typeface="Calibri" panose="020F0502020204030204" pitchFamily="34" charset="0"/>
              </a:rPr>
              <a:t>operatorul</a:t>
            </a:r>
            <a:r>
              <a:rPr lang="fr-BE" sz="2000" dirty="0">
                <a:latin typeface="Calibri" panose="020F0502020204030204" pitchFamily="34" charset="0"/>
                <a:cs typeface="Calibri" panose="020F0502020204030204" pitchFamily="34" charset="0"/>
              </a:rPr>
              <a:t> SK Telecom la </a:t>
            </a:r>
            <a:r>
              <a:rPr lang="fr-BE" sz="2000" dirty="0" err="1">
                <a:latin typeface="Calibri" panose="020F0502020204030204" pitchFamily="34" charset="0"/>
                <a:cs typeface="Calibri" panose="020F0502020204030204" pitchFamily="34" charset="0"/>
              </a:rPr>
              <a:t>sfârșitul</a:t>
            </a:r>
            <a:r>
              <a:rPr lang="fr-BE" sz="2000" dirty="0">
                <a:latin typeface="Calibri" panose="020F0502020204030204" pitchFamily="34" charset="0"/>
                <a:cs typeface="Calibri" panose="020F0502020204030204" pitchFamily="34" charset="0"/>
              </a:rPr>
              <a:t> </a:t>
            </a:r>
            <a:r>
              <a:rPr lang="fr-BE" sz="2000" dirty="0" err="1">
                <a:latin typeface="Calibri" panose="020F0502020204030204" pitchFamily="34" charset="0"/>
                <a:cs typeface="Calibri" panose="020F0502020204030204" pitchFamily="34" charset="0"/>
              </a:rPr>
              <a:t>lunii</a:t>
            </a:r>
            <a:r>
              <a:rPr lang="fr-BE" sz="2000" dirty="0">
                <a:latin typeface="Calibri" panose="020F0502020204030204" pitchFamily="34" charset="0"/>
                <a:cs typeface="Calibri" panose="020F0502020204030204" pitchFamily="34" charset="0"/>
              </a:rPr>
              <a:t> </a:t>
            </a:r>
            <a:r>
              <a:rPr lang="fr-BE" sz="2000" dirty="0" err="1">
                <a:latin typeface="Calibri" panose="020F0502020204030204" pitchFamily="34" charset="0"/>
                <a:cs typeface="Calibri" panose="020F0502020204030204" pitchFamily="34" charset="0"/>
              </a:rPr>
              <a:t>aprilie</a:t>
            </a:r>
            <a:r>
              <a:rPr lang="fr-BE" sz="2000" dirty="0">
                <a:latin typeface="Calibri" panose="020F0502020204030204" pitchFamily="34" charset="0"/>
                <a:cs typeface="Calibri" panose="020F0502020204030204" pitchFamily="34" charset="0"/>
              </a:rPr>
              <a:t> 2019. </a:t>
            </a:r>
            <a:r>
              <a:rPr lang="fr-BE" sz="2000" dirty="0" err="1">
                <a:latin typeface="Calibri" panose="020F0502020204030204" pitchFamily="34" charset="0"/>
                <a:cs typeface="Calibri" panose="020F0502020204030204" pitchFamily="34" charset="0"/>
              </a:rPr>
              <a:t>Lansarea</a:t>
            </a:r>
            <a:r>
              <a:rPr lang="fr-BE" sz="2000" dirty="0">
                <a:latin typeface="Calibri" panose="020F0502020204030204" pitchFamily="34" charset="0"/>
                <a:cs typeface="Calibri" panose="020F0502020204030204" pitchFamily="34" charset="0"/>
              </a:rPr>
              <a:t> a </a:t>
            </a:r>
            <a:r>
              <a:rPr lang="fr-BE" sz="2000" dirty="0" err="1">
                <a:latin typeface="Calibri" panose="020F0502020204030204" pitchFamily="34" charset="0"/>
                <a:cs typeface="Calibri" panose="020F0502020204030204" pitchFamily="34" charset="0"/>
              </a:rPr>
              <a:t>avut</a:t>
            </a:r>
            <a:r>
              <a:rPr lang="fr-BE" sz="2000" dirty="0">
                <a:latin typeface="Calibri" panose="020F0502020204030204" pitchFamily="34" charset="0"/>
                <a:cs typeface="Calibri" panose="020F0502020204030204" pitchFamily="34" charset="0"/>
              </a:rPr>
              <a:t> </a:t>
            </a:r>
            <a:r>
              <a:rPr lang="fr-BE" sz="2000" dirty="0" err="1">
                <a:latin typeface="Calibri" panose="020F0502020204030204" pitchFamily="34" charset="0"/>
                <a:cs typeface="Calibri" panose="020F0502020204030204" pitchFamily="34" charset="0"/>
              </a:rPr>
              <a:t>loc</a:t>
            </a:r>
            <a:r>
              <a:rPr lang="fr-BE" sz="2000" dirty="0">
                <a:latin typeface="Calibri" panose="020F0502020204030204" pitchFamily="34" charset="0"/>
                <a:cs typeface="Calibri" panose="020F0502020204030204" pitchFamily="34" charset="0"/>
              </a:rPr>
              <a:t> </a:t>
            </a:r>
            <a:r>
              <a:rPr lang="fr-BE" sz="2000" dirty="0" err="1">
                <a:latin typeface="Calibri" panose="020F0502020204030204" pitchFamily="34" charset="0"/>
                <a:cs typeface="Calibri" panose="020F0502020204030204" pitchFamily="34" charset="0"/>
              </a:rPr>
              <a:t>în</a:t>
            </a:r>
            <a:r>
              <a:rPr lang="fr-BE" sz="2000" dirty="0">
                <a:latin typeface="Calibri" panose="020F0502020204030204" pitchFamily="34" charset="0"/>
                <a:cs typeface="Calibri" panose="020F0502020204030204" pitchFamily="34" charset="0"/>
              </a:rPr>
              <a:t> </a:t>
            </a:r>
            <a:r>
              <a:rPr lang="fr-BE" sz="2000" dirty="0" err="1">
                <a:latin typeface="Calibri" panose="020F0502020204030204" pitchFamily="34" charset="0"/>
                <a:cs typeface="Calibri" panose="020F0502020204030204" pitchFamily="34" charset="0"/>
              </a:rPr>
              <a:t>orașe</a:t>
            </a:r>
            <a:r>
              <a:rPr lang="fr-BE" sz="2000" dirty="0">
                <a:latin typeface="Calibri" panose="020F0502020204030204" pitchFamily="34" charset="0"/>
                <a:cs typeface="Calibri" panose="020F0502020204030204" pitchFamily="34" charset="0"/>
              </a:rPr>
              <a:t> majore </a:t>
            </a:r>
            <a:r>
              <a:rPr lang="fr-BE" sz="2000" dirty="0" err="1">
                <a:latin typeface="Calibri" panose="020F0502020204030204" pitchFamily="34" charset="0"/>
                <a:cs typeface="Calibri" panose="020F0502020204030204" pitchFamily="34" charset="0"/>
              </a:rPr>
              <a:t>precum</a:t>
            </a:r>
            <a:r>
              <a:rPr lang="fr-BE" sz="2000" dirty="0">
                <a:latin typeface="Calibri" panose="020F0502020204030204" pitchFamily="34" charset="0"/>
                <a:cs typeface="Calibri" panose="020F0502020204030204" pitchFamily="34" charset="0"/>
              </a:rPr>
              <a:t> Seul </a:t>
            </a:r>
            <a:r>
              <a:rPr lang="fr-BE" sz="2000" dirty="0" err="1">
                <a:latin typeface="Calibri" panose="020F0502020204030204" pitchFamily="34" charset="0"/>
                <a:cs typeface="Calibri" panose="020F0502020204030204" pitchFamily="34" charset="0"/>
              </a:rPr>
              <a:t>și</a:t>
            </a:r>
            <a:r>
              <a:rPr lang="fr-BE" sz="2000" dirty="0">
                <a:latin typeface="Calibri" panose="020F0502020204030204" pitchFamily="34" charset="0"/>
                <a:cs typeface="Calibri" panose="020F0502020204030204" pitchFamily="34" charset="0"/>
              </a:rPr>
              <a:t> </a:t>
            </a:r>
            <a:r>
              <a:rPr lang="fr-BE" sz="2000" dirty="0" err="1">
                <a:latin typeface="Calibri" panose="020F0502020204030204" pitchFamily="34" charset="0"/>
                <a:cs typeface="Calibri" panose="020F0502020204030204" pitchFamily="34" charset="0"/>
              </a:rPr>
              <a:t>alte</a:t>
            </a:r>
            <a:r>
              <a:rPr lang="fr-BE" sz="2000" dirty="0">
                <a:latin typeface="Calibri" panose="020F0502020204030204" pitchFamily="34" charset="0"/>
                <a:cs typeface="Calibri" panose="020F0502020204030204" pitchFamily="34" charset="0"/>
              </a:rPr>
              <a:t> </a:t>
            </a:r>
            <a:r>
              <a:rPr lang="fr-BE" sz="2000" dirty="0" err="1">
                <a:latin typeface="Calibri" panose="020F0502020204030204" pitchFamily="34" charset="0"/>
                <a:cs typeface="Calibri" panose="020F0502020204030204" pitchFamily="34" charset="0"/>
              </a:rPr>
              <a:t>regiuni</a:t>
            </a:r>
            <a:r>
              <a:rPr lang="fr-BE" sz="2000" dirty="0">
                <a:latin typeface="Calibri" panose="020F0502020204030204" pitchFamily="34" charset="0"/>
                <a:cs typeface="Calibri" panose="020F0502020204030204" pitchFamily="34" charset="0"/>
              </a:rPr>
              <a:t> ale </a:t>
            </a:r>
            <a:r>
              <a:rPr lang="fr-BE" sz="2000" dirty="0" err="1">
                <a:latin typeface="Calibri" panose="020F0502020204030204" pitchFamily="34" charset="0"/>
                <a:cs typeface="Calibri" panose="020F0502020204030204" pitchFamily="34" charset="0"/>
              </a:rPr>
              <a:t>țării</a:t>
            </a:r>
            <a:r>
              <a:rPr lang="fr-BE" sz="2000" dirty="0">
                <a:latin typeface="Calibri" panose="020F0502020204030204" pitchFamily="34" charset="0"/>
                <a:cs typeface="Calibri" panose="020F0502020204030204" pitchFamily="34" charset="0"/>
              </a:rPr>
              <a:t>, </a:t>
            </a:r>
            <a:r>
              <a:rPr lang="fr-BE" sz="2000" dirty="0" err="1">
                <a:latin typeface="Calibri" panose="020F0502020204030204" pitchFamily="34" charset="0"/>
                <a:cs typeface="Calibri" panose="020F0502020204030204" pitchFamily="34" charset="0"/>
              </a:rPr>
              <a:t>marcând</a:t>
            </a:r>
            <a:r>
              <a:rPr lang="fr-BE" sz="2000" dirty="0">
                <a:latin typeface="Calibri" panose="020F0502020204030204" pitchFamily="34" charset="0"/>
                <a:cs typeface="Calibri" panose="020F0502020204030204" pitchFamily="34" charset="0"/>
              </a:rPr>
              <a:t> </a:t>
            </a:r>
            <a:r>
              <a:rPr lang="fr-BE" sz="2000" dirty="0" err="1">
                <a:latin typeface="Calibri" panose="020F0502020204030204" pitchFamily="34" charset="0"/>
                <a:cs typeface="Calibri" panose="020F0502020204030204" pitchFamily="34" charset="0"/>
              </a:rPr>
              <a:t>astfel</a:t>
            </a:r>
            <a:r>
              <a:rPr lang="fr-BE" sz="2000" dirty="0">
                <a:latin typeface="Calibri" panose="020F0502020204030204" pitchFamily="34" charset="0"/>
                <a:cs typeface="Calibri" panose="020F0502020204030204" pitchFamily="34" charset="0"/>
              </a:rPr>
              <a:t> </a:t>
            </a:r>
            <a:r>
              <a:rPr lang="fr-BE" sz="2000" dirty="0" err="1">
                <a:latin typeface="Calibri" panose="020F0502020204030204" pitchFamily="34" charset="0"/>
                <a:cs typeface="Calibri" panose="020F0502020204030204" pitchFamily="34" charset="0"/>
              </a:rPr>
              <a:t>începutul</a:t>
            </a:r>
            <a:r>
              <a:rPr lang="fr-BE" sz="2000" dirty="0">
                <a:latin typeface="Calibri" panose="020F0502020204030204" pitchFamily="34" charset="0"/>
                <a:cs typeface="Calibri" panose="020F0502020204030204" pitchFamily="34" charset="0"/>
              </a:rPr>
              <a:t> </a:t>
            </a:r>
            <a:r>
              <a:rPr lang="fr-BE" sz="2000" dirty="0" err="1">
                <a:latin typeface="Calibri" panose="020F0502020204030204" pitchFamily="34" charset="0"/>
                <a:cs typeface="Calibri" panose="020F0502020204030204" pitchFamily="34" charset="0"/>
              </a:rPr>
              <a:t>implementării</a:t>
            </a:r>
            <a:r>
              <a:rPr lang="fr-BE" sz="2000" dirty="0">
                <a:latin typeface="Calibri" panose="020F0502020204030204" pitchFamily="34" charset="0"/>
                <a:cs typeface="Calibri" panose="020F0502020204030204" pitchFamily="34" charset="0"/>
              </a:rPr>
              <a:t> 5G la </a:t>
            </a:r>
            <a:r>
              <a:rPr lang="fr-BE" sz="2000" dirty="0" err="1">
                <a:latin typeface="Calibri" panose="020F0502020204030204" pitchFamily="34" charset="0"/>
                <a:cs typeface="Calibri" panose="020F0502020204030204" pitchFamily="34" charset="0"/>
              </a:rPr>
              <a:t>nivel</a:t>
            </a:r>
            <a:r>
              <a:rPr lang="fr-BE" sz="2000" dirty="0">
                <a:latin typeface="Calibri" panose="020F0502020204030204" pitchFamily="34" charset="0"/>
                <a:cs typeface="Calibri" panose="020F0502020204030204" pitchFamily="34" charset="0"/>
              </a:rPr>
              <a:t> </a:t>
            </a:r>
            <a:r>
              <a:rPr lang="fr-BE" sz="2000" dirty="0" smtClean="0">
                <a:latin typeface="Calibri" panose="020F0502020204030204" pitchFamily="34" charset="0"/>
                <a:cs typeface="Calibri" panose="020F0502020204030204" pitchFamily="34" charset="0"/>
              </a:rPr>
              <a:t>global.</a:t>
            </a:r>
            <a:r>
              <a:rPr lang="ro-RO" sz="2000" dirty="0" smtClean="0">
                <a:latin typeface="Calibri" panose="020F0502020204030204" pitchFamily="34" charset="0"/>
                <a:cs typeface="Calibri" panose="020F0502020204030204" pitchFamily="34" charset="0"/>
              </a:rPr>
              <a:t> </a:t>
            </a:r>
            <a:r>
              <a:rPr lang="fr-BE" sz="2000" dirty="0" err="1" smtClean="0">
                <a:latin typeface="Calibri" panose="020F0502020204030204" pitchFamily="34" charset="0"/>
                <a:cs typeface="Calibri" panose="020F0502020204030204" pitchFamily="34" charset="0"/>
              </a:rPr>
              <a:t>În</a:t>
            </a:r>
            <a:r>
              <a:rPr lang="fr-BE" sz="2000" dirty="0" smtClean="0">
                <a:latin typeface="Calibri" panose="020F0502020204030204" pitchFamily="34" charset="0"/>
                <a:cs typeface="Calibri" panose="020F0502020204030204" pitchFamily="34" charset="0"/>
              </a:rPr>
              <a:t> </a:t>
            </a:r>
            <a:r>
              <a:rPr lang="fr-BE" sz="2000" dirty="0" err="1" smtClean="0">
                <a:latin typeface="Calibri" panose="020F0502020204030204" pitchFamily="34" charset="0"/>
                <a:cs typeface="Calibri" panose="020F0502020204030204" pitchFamily="34" charset="0"/>
              </a:rPr>
              <a:t>perioada</a:t>
            </a:r>
            <a:r>
              <a:rPr lang="fr-BE" sz="2000" dirty="0" smtClean="0">
                <a:latin typeface="Calibri" panose="020F0502020204030204" pitchFamily="34" charset="0"/>
                <a:cs typeface="Calibri" panose="020F0502020204030204" pitchFamily="34" charset="0"/>
              </a:rPr>
              <a:t> </a:t>
            </a:r>
            <a:r>
              <a:rPr lang="fr-BE" sz="2000" dirty="0" err="1" smtClean="0">
                <a:latin typeface="Calibri" panose="020F0502020204030204" pitchFamily="34" charset="0"/>
                <a:cs typeface="Calibri" panose="020F0502020204030204" pitchFamily="34" charset="0"/>
              </a:rPr>
              <a:t>anilor</a:t>
            </a:r>
            <a:r>
              <a:rPr lang="fr-BE" sz="2000" dirty="0" smtClean="0">
                <a:latin typeface="Calibri" panose="020F0502020204030204" pitchFamily="34" charset="0"/>
                <a:cs typeface="Calibri" panose="020F0502020204030204" pitchFamily="34" charset="0"/>
              </a:rPr>
              <a:t> 2020-2021 </a:t>
            </a:r>
            <a:r>
              <a:rPr lang="fr-BE" sz="2000" dirty="0" err="1" smtClean="0">
                <a:latin typeface="Calibri" panose="020F0502020204030204" pitchFamily="34" charset="0"/>
                <a:cs typeface="Calibri" panose="020F0502020204030204" pitchFamily="34" charset="0"/>
              </a:rPr>
              <a:t>rețelele</a:t>
            </a:r>
            <a:r>
              <a:rPr lang="fr-BE" sz="2000" dirty="0" smtClean="0">
                <a:latin typeface="Calibri" panose="020F0502020204030204" pitchFamily="34" charset="0"/>
                <a:cs typeface="Calibri" panose="020F0502020204030204" pitchFamily="34" charset="0"/>
              </a:rPr>
              <a:t> 5G au </a:t>
            </a:r>
            <a:r>
              <a:rPr lang="fr-BE" sz="2000" dirty="0" err="1" smtClean="0">
                <a:latin typeface="Calibri" panose="020F0502020204030204" pitchFamily="34" charset="0"/>
                <a:cs typeface="Calibri" panose="020F0502020204030204" pitchFamily="34" charset="0"/>
              </a:rPr>
              <a:t>fost</a:t>
            </a:r>
            <a:r>
              <a:rPr lang="fr-BE" sz="2000" dirty="0" smtClean="0">
                <a:latin typeface="Calibri" panose="020F0502020204030204" pitchFamily="34" charset="0"/>
                <a:cs typeface="Calibri" panose="020F0502020204030204" pitchFamily="34" charset="0"/>
              </a:rPr>
              <a:t> </a:t>
            </a:r>
            <a:r>
              <a:rPr lang="fr-BE" sz="2000" dirty="0" err="1" smtClean="0">
                <a:latin typeface="Calibri" panose="020F0502020204030204" pitchFamily="34" charset="0"/>
                <a:cs typeface="Calibri" panose="020F0502020204030204" pitchFamily="34" charset="0"/>
              </a:rPr>
              <a:t>extinse</a:t>
            </a:r>
            <a:r>
              <a:rPr lang="fr-BE" sz="2000" dirty="0" smtClean="0">
                <a:latin typeface="Calibri" panose="020F0502020204030204" pitchFamily="34" charset="0"/>
                <a:cs typeface="Calibri" panose="020F0502020204030204" pitchFamily="34" charset="0"/>
              </a:rPr>
              <a:t> </a:t>
            </a:r>
            <a:r>
              <a:rPr lang="fr-BE" sz="2000" dirty="0" err="1" smtClean="0">
                <a:latin typeface="Calibri" panose="020F0502020204030204" pitchFamily="34" charset="0"/>
                <a:cs typeface="Calibri" panose="020F0502020204030204" pitchFamily="34" charset="0"/>
              </a:rPr>
              <a:t>în</a:t>
            </a:r>
            <a:r>
              <a:rPr lang="fr-BE" sz="2000" dirty="0" smtClean="0">
                <a:latin typeface="Calibri" panose="020F0502020204030204" pitchFamily="34" charset="0"/>
                <a:cs typeface="Calibri" panose="020F0502020204030204" pitchFamily="34" charset="0"/>
              </a:rPr>
              <a:t> mai </a:t>
            </a:r>
            <a:r>
              <a:rPr lang="fr-BE" sz="2000" dirty="0" err="1" smtClean="0">
                <a:latin typeface="Calibri" panose="020F0502020204030204" pitchFamily="34" charset="0"/>
                <a:cs typeface="Calibri" panose="020F0502020204030204" pitchFamily="34" charset="0"/>
              </a:rPr>
              <a:t>multe</a:t>
            </a:r>
            <a:r>
              <a:rPr lang="fr-BE" sz="2000" dirty="0" smtClean="0">
                <a:latin typeface="Calibri" panose="020F0502020204030204" pitchFamily="34" charset="0"/>
                <a:cs typeface="Calibri" panose="020F0502020204030204" pitchFamily="34" charset="0"/>
              </a:rPr>
              <a:t> </a:t>
            </a:r>
            <a:r>
              <a:rPr lang="fr-BE" sz="2000" dirty="0" err="1" smtClean="0">
                <a:latin typeface="Calibri" panose="020F0502020204030204" pitchFamily="34" charset="0"/>
                <a:cs typeface="Calibri" panose="020F0502020204030204" pitchFamily="34" charset="0"/>
              </a:rPr>
              <a:t>regiuni</a:t>
            </a:r>
            <a:r>
              <a:rPr lang="fr-BE" sz="2000" dirty="0" smtClean="0">
                <a:latin typeface="Calibri" panose="020F0502020204030204" pitchFamily="34" charset="0"/>
                <a:cs typeface="Calibri" panose="020F0502020204030204" pitchFamily="34" charset="0"/>
              </a:rPr>
              <a:t>, </a:t>
            </a:r>
            <a:r>
              <a:rPr lang="fr-BE" sz="2000" dirty="0" err="1" smtClean="0">
                <a:latin typeface="Calibri" panose="020F0502020204030204" pitchFamily="34" charset="0"/>
                <a:cs typeface="Calibri" panose="020F0502020204030204" pitchFamily="34" charset="0"/>
              </a:rPr>
              <a:t>inclusiv</a:t>
            </a:r>
            <a:r>
              <a:rPr lang="fr-BE" sz="2000" dirty="0" smtClean="0">
                <a:latin typeface="Calibri" panose="020F0502020204030204" pitchFamily="34" charset="0"/>
                <a:cs typeface="Calibri" panose="020F0502020204030204" pitchFamily="34" charset="0"/>
              </a:rPr>
              <a:t> </a:t>
            </a:r>
            <a:r>
              <a:rPr lang="fr-BE" sz="2000" dirty="0" err="1" smtClean="0">
                <a:latin typeface="Calibri" panose="020F0502020204030204" pitchFamily="34" charset="0"/>
                <a:cs typeface="Calibri" panose="020F0502020204030204" pitchFamily="34" charset="0"/>
              </a:rPr>
              <a:t>în</a:t>
            </a:r>
            <a:r>
              <a:rPr lang="fr-BE" sz="2000" dirty="0" smtClean="0">
                <a:latin typeface="Calibri" panose="020F0502020204030204" pitchFamily="34" charset="0"/>
                <a:cs typeface="Calibri" panose="020F0502020204030204" pitchFamily="34" charset="0"/>
              </a:rPr>
              <a:t> </a:t>
            </a:r>
            <a:r>
              <a:rPr lang="fr-BE" sz="2000" dirty="0" err="1" smtClean="0">
                <a:latin typeface="Calibri" panose="020F0502020204030204" pitchFamily="34" charset="0"/>
                <a:cs typeface="Calibri" panose="020F0502020204030204" pitchFamily="34" charset="0"/>
              </a:rPr>
              <a:t>orașe</a:t>
            </a:r>
            <a:r>
              <a:rPr lang="fr-BE" sz="2000" dirty="0" smtClean="0">
                <a:latin typeface="Calibri" panose="020F0502020204030204" pitchFamily="34" charset="0"/>
                <a:cs typeface="Calibri" panose="020F0502020204030204" pitchFamily="34" charset="0"/>
              </a:rPr>
              <a:t> mari </a:t>
            </a:r>
            <a:r>
              <a:rPr lang="fr-BE" sz="2000" dirty="0" err="1" smtClean="0">
                <a:latin typeface="Calibri" panose="020F0502020204030204" pitchFamily="34" charset="0"/>
                <a:cs typeface="Calibri" panose="020F0502020204030204" pitchFamily="34" charset="0"/>
              </a:rPr>
              <a:t>și</a:t>
            </a:r>
            <a:r>
              <a:rPr lang="fr-BE" sz="2000" dirty="0" smtClean="0">
                <a:latin typeface="Calibri" panose="020F0502020204030204" pitchFamily="34" charset="0"/>
                <a:cs typeface="Calibri" panose="020F0502020204030204" pitchFamily="34" charset="0"/>
              </a:rPr>
              <a:t> centre </a:t>
            </a:r>
            <a:r>
              <a:rPr lang="fr-BE" sz="2000" dirty="0" err="1" smtClean="0">
                <a:latin typeface="Calibri" panose="020F0502020204030204" pitchFamily="34" charset="0"/>
                <a:cs typeface="Calibri" panose="020F0502020204030204" pitchFamily="34" charset="0"/>
              </a:rPr>
              <a:t>urbane</a:t>
            </a:r>
            <a:r>
              <a:rPr lang="fr-BE" sz="2000" dirty="0" smtClean="0">
                <a:latin typeface="Calibri" panose="020F0502020204030204" pitchFamily="34" charset="0"/>
                <a:cs typeface="Calibri" panose="020F0502020204030204" pitchFamily="34" charset="0"/>
              </a:rPr>
              <a:t> in Europa, Asia </a:t>
            </a:r>
            <a:r>
              <a:rPr lang="fr-BE" sz="2000" dirty="0" err="1" smtClean="0">
                <a:latin typeface="Calibri" panose="020F0502020204030204" pitchFamily="34" charset="0"/>
                <a:cs typeface="Calibri" panose="020F0502020204030204" pitchFamily="34" charset="0"/>
              </a:rPr>
              <a:t>și</a:t>
            </a:r>
            <a:r>
              <a:rPr lang="fr-BE" sz="2000" dirty="0" smtClean="0">
                <a:latin typeface="Calibri" panose="020F0502020204030204" pitchFamily="34" charset="0"/>
                <a:cs typeface="Calibri" panose="020F0502020204030204" pitchFamily="34" charset="0"/>
              </a:rPr>
              <a:t> </a:t>
            </a:r>
            <a:r>
              <a:rPr lang="fr-BE" sz="2000" dirty="0" err="1" smtClean="0">
                <a:latin typeface="Calibri" panose="020F0502020204030204" pitchFamily="34" charset="0"/>
                <a:cs typeface="Calibri" panose="020F0502020204030204" pitchFamily="34" charset="0"/>
              </a:rPr>
              <a:t>America</a:t>
            </a:r>
            <a:r>
              <a:rPr lang="fr-BE" sz="2000" dirty="0" smtClean="0">
                <a:latin typeface="Calibri" panose="020F0502020204030204" pitchFamily="34" charset="0"/>
                <a:cs typeface="Calibri" panose="020F0502020204030204" pitchFamily="34" charset="0"/>
              </a:rPr>
              <a:t> de Nord.</a:t>
            </a:r>
            <a:endParaRPr lang="ro-RO" sz="2000" dirty="0">
              <a:latin typeface="Calibri" panose="020F0502020204030204" pitchFamily="34" charset="0"/>
              <a:cs typeface="Calibri" panose="020F0502020204030204" pitchFamily="34" charset="0"/>
            </a:endParaRPr>
          </a:p>
        </p:txBody>
      </p:sp>
      <p:pic>
        <p:nvPicPr>
          <p:cNvPr id="4" name="Imagine 3" descr="十部顶级耐看官场小说推荐：《弄潮》《谋局》-宽带哥"/>
          <p:cNvPicPr/>
          <p:nvPr/>
        </p:nvPicPr>
        <p:blipFill>
          <a:blip r:embed="rId2">
            <a:extLst>
              <a:ext uri="{28A0092B-C50C-407E-A947-70E740481C1C}">
                <a14:useLocalDpi xmlns:a14="http://schemas.microsoft.com/office/drawing/2010/main" val="0"/>
              </a:ext>
            </a:extLst>
          </a:blip>
          <a:srcRect/>
          <a:stretch>
            <a:fillRect/>
          </a:stretch>
        </p:blipFill>
        <p:spPr bwMode="auto">
          <a:xfrm>
            <a:off x="1691640" y="3429000"/>
            <a:ext cx="5688672" cy="3218924"/>
          </a:xfrm>
          <a:prstGeom prst="rect">
            <a:avLst/>
          </a:prstGeom>
          <a:noFill/>
          <a:ln>
            <a:noFill/>
          </a:ln>
        </p:spPr>
      </p:pic>
    </p:spTree>
    <p:extLst>
      <p:ext uri="{BB962C8B-B14F-4D97-AF65-F5344CB8AC3E}">
        <p14:creationId xmlns:p14="http://schemas.microsoft.com/office/powerpoint/2010/main" val="121465677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gradFill flip="none" rotWithShape="1">
          <a:gsLst>
            <a:gs pos="50000">
              <a:schemeClr val="accent3">
                <a:lumMod val="60000"/>
                <a:lumOff val="40000"/>
              </a:schemeClr>
            </a:gs>
            <a:gs pos="76000">
              <a:schemeClr val="bg1">
                <a:tint val="90000"/>
                <a:shade val="90000"/>
                <a:satMod val="200000"/>
              </a:schemeClr>
            </a:gs>
            <a:gs pos="92000">
              <a:schemeClr val="accent2">
                <a:lumMod val="40000"/>
                <a:lumOff val="60000"/>
              </a:schemeClr>
            </a:gs>
          </a:gsLst>
          <a:lin ang="2700000" scaled="1"/>
          <a:tileRect/>
        </a:gradFill>
        <a:effectLst/>
      </p:bgPr>
    </p:bg>
    <p:spTree>
      <p:nvGrpSpPr>
        <p:cNvPr id="1" name=""/>
        <p:cNvGrpSpPr/>
        <p:nvPr/>
      </p:nvGrpSpPr>
      <p:grpSpPr>
        <a:xfrm>
          <a:off x="0" y="0"/>
          <a:ext cx="0" cy="0"/>
          <a:chOff x="0" y="0"/>
          <a:chExt cx="0" cy="0"/>
        </a:xfrm>
      </p:grpSpPr>
      <p:sp>
        <p:nvSpPr>
          <p:cNvPr id="2" name="CasetăText 1"/>
          <p:cNvSpPr txBox="1"/>
          <p:nvPr/>
        </p:nvSpPr>
        <p:spPr>
          <a:xfrm>
            <a:off x="520049" y="5157192"/>
            <a:ext cx="8064896" cy="1015663"/>
          </a:xfrm>
          <a:prstGeom prst="rect">
            <a:avLst/>
          </a:prstGeom>
          <a:noFill/>
        </p:spPr>
        <p:txBody>
          <a:bodyPr wrap="square" rtlCol="0">
            <a:spAutoFit/>
          </a:bodyPr>
          <a:lstStyle/>
          <a:p>
            <a:pPr algn="just"/>
            <a:r>
              <a:rPr lang="ro-RO" dirty="0" smtClean="0"/>
              <a:t>	</a:t>
            </a:r>
            <a:r>
              <a:rPr lang="fr-BE" sz="2000" dirty="0" err="1" smtClean="0">
                <a:latin typeface="Calibri" panose="020F0502020204030204" pitchFamily="34" charset="0"/>
                <a:cs typeface="Calibri" panose="020F0502020204030204" pitchFamily="34" charset="0"/>
              </a:rPr>
              <a:t>În</a:t>
            </a:r>
            <a:r>
              <a:rPr lang="fr-BE" sz="2000" dirty="0" smtClean="0">
                <a:latin typeface="Calibri" panose="020F0502020204030204" pitchFamily="34" charset="0"/>
                <a:cs typeface="Calibri" panose="020F0502020204030204" pitchFamily="34" charset="0"/>
              </a:rPr>
              <a:t> </a:t>
            </a:r>
            <a:r>
              <a:rPr lang="ro-RO" sz="2000" dirty="0" smtClean="0">
                <a:latin typeface="Calibri" panose="020F0502020204030204" pitchFamily="34" charset="0"/>
                <a:cs typeface="Calibri" panose="020F0502020204030204" pitchFamily="34" charset="0"/>
              </a:rPr>
              <a:t>figură</a:t>
            </a:r>
            <a:r>
              <a:rPr lang="fr-BE" sz="2000" dirty="0" smtClean="0">
                <a:latin typeface="Calibri" panose="020F0502020204030204" pitchFamily="34" charset="0"/>
                <a:cs typeface="Calibri" panose="020F0502020204030204" pitchFamily="34" charset="0"/>
              </a:rPr>
              <a:t> </a:t>
            </a:r>
            <a:r>
              <a:rPr lang="fr-BE" sz="2000" dirty="0">
                <a:latin typeface="Calibri" panose="020F0502020204030204" pitchFamily="34" charset="0"/>
                <a:cs typeface="Calibri" panose="020F0502020204030204" pitchFamily="34" charset="0"/>
              </a:rPr>
              <a:t>se </a:t>
            </a:r>
            <a:r>
              <a:rPr lang="fr-BE" sz="2000" dirty="0" err="1">
                <a:latin typeface="Calibri" panose="020F0502020204030204" pitchFamily="34" charset="0"/>
                <a:cs typeface="Calibri" panose="020F0502020204030204" pitchFamily="34" charset="0"/>
              </a:rPr>
              <a:t>evidențiază</a:t>
            </a:r>
            <a:r>
              <a:rPr lang="fr-BE" sz="2000" dirty="0">
                <a:latin typeface="Calibri" panose="020F0502020204030204" pitchFamily="34" charset="0"/>
                <a:cs typeface="Calibri" panose="020F0502020204030204" pitchFamily="34" charset="0"/>
              </a:rPr>
              <a:t> </a:t>
            </a:r>
            <a:r>
              <a:rPr lang="fr-BE" sz="2000" dirty="0" err="1">
                <a:latin typeface="Calibri" panose="020F0502020204030204" pitchFamily="34" charset="0"/>
                <a:cs typeface="Calibri" panose="020F0502020204030204" pitchFamily="34" charset="0"/>
              </a:rPr>
              <a:t>reprezentarea</a:t>
            </a:r>
            <a:r>
              <a:rPr lang="fr-BE" sz="2000" dirty="0">
                <a:latin typeface="Calibri" panose="020F0502020204030204" pitchFamily="34" charset="0"/>
                <a:cs typeface="Calibri" panose="020F0502020204030204" pitchFamily="34" charset="0"/>
              </a:rPr>
              <a:t> </a:t>
            </a:r>
            <a:r>
              <a:rPr lang="fr-BE" sz="2000" dirty="0" err="1">
                <a:latin typeface="Calibri" panose="020F0502020204030204" pitchFamily="34" charset="0"/>
                <a:cs typeface="Calibri" panose="020F0502020204030204" pitchFamily="34" charset="0"/>
              </a:rPr>
              <a:t>geografică</a:t>
            </a:r>
            <a:r>
              <a:rPr lang="fr-BE" sz="2000" dirty="0">
                <a:latin typeface="Calibri" panose="020F0502020204030204" pitchFamily="34" charset="0"/>
                <a:cs typeface="Calibri" panose="020F0502020204030204" pitchFamily="34" charset="0"/>
              </a:rPr>
              <a:t> la </a:t>
            </a:r>
            <a:r>
              <a:rPr lang="fr-BE" sz="2000" dirty="0" err="1">
                <a:latin typeface="Calibri" panose="020F0502020204030204" pitchFamily="34" charset="0"/>
                <a:cs typeface="Calibri" panose="020F0502020204030204" pitchFamily="34" charset="0"/>
              </a:rPr>
              <a:t>momentul</a:t>
            </a:r>
            <a:r>
              <a:rPr lang="fr-BE" sz="2000" dirty="0">
                <a:latin typeface="Calibri" panose="020F0502020204030204" pitchFamily="34" charset="0"/>
                <a:cs typeface="Calibri" panose="020F0502020204030204" pitchFamily="34" charset="0"/>
              </a:rPr>
              <a:t> </a:t>
            </a:r>
            <a:r>
              <a:rPr lang="fr-BE" sz="2000" dirty="0" err="1">
                <a:latin typeface="Calibri" panose="020F0502020204030204" pitchFamily="34" charset="0"/>
                <a:cs typeface="Calibri" panose="020F0502020204030204" pitchFamily="34" charset="0"/>
              </a:rPr>
              <a:t>anului</a:t>
            </a:r>
            <a:r>
              <a:rPr lang="fr-BE" sz="2000" dirty="0">
                <a:latin typeface="Calibri" panose="020F0502020204030204" pitchFamily="34" charset="0"/>
                <a:cs typeface="Calibri" panose="020F0502020204030204" pitchFamily="34" charset="0"/>
              </a:rPr>
              <a:t> 2023 </a:t>
            </a:r>
            <a:r>
              <a:rPr lang="fr-BE" sz="2000" dirty="0" smtClean="0">
                <a:latin typeface="Calibri" panose="020F0502020204030204" pitchFamily="34" charset="0"/>
                <a:cs typeface="Calibri" panose="020F0502020204030204" pitchFamily="34" charset="0"/>
              </a:rPr>
              <a:t>, </a:t>
            </a:r>
            <a:r>
              <a:rPr lang="fr-BE" sz="2000" dirty="0" err="1">
                <a:latin typeface="Calibri" panose="020F0502020204030204" pitchFamily="34" charset="0"/>
                <a:cs typeface="Calibri" panose="020F0502020204030204" pitchFamily="34" charset="0"/>
              </a:rPr>
              <a:t>unde</a:t>
            </a:r>
            <a:r>
              <a:rPr lang="fr-BE" sz="2000" dirty="0">
                <a:latin typeface="Calibri" panose="020F0502020204030204" pitchFamily="34" charset="0"/>
                <a:cs typeface="Calibri" panose="020F0502020204030204" pitchFamily="34" charset="0"/>
              </a:rPr>
              <a:t> </a:t>
            </a:r>
            <a:r>
              <a:rPr lang="fr-BE" sz="2000" dirty="0" err="1">
                <a:latin typeface="Calibri" panose="020F0502020204030204" pitchFamily="34" charset="0"/>
                <a:cs typeface="Calibri" panose="020F0502020204030204" pitchFamily="34" charset="0"/>
              </a:rPr>
              <a:t>tehnologia</a:t>
            </a:r>
            <a:r>
              <a:rPr lang="fr-BE" sz="2000" dirty="0">
                <a:latin typeface="Calibri" panose="020F0502020204030204" pitchFamily="34" charset="0"/>
                <a:cs typeface="Calibri" panose="020F0502020204030204" pitchFamily="34" charset="0"/>
              </a:rPr>
              <a:t> 5G este </a:t>
            </a:r>
            <a:r>
              <a:rPr lang="fr-BE" sz="2000" dirty="0" err="1">
                <a:latin typeface="Calibri" panose="020F0502020204030204" pitchFamily="34" charset="0"/>
                <a:cs typeface="Calibri" panose="020F0502020204030204" pitchFamily="34" charset="0"/>
              </a:rPr>
              <a:t>deja</a:t>
            </a:r>
            <a:r>
              <a:rPr lang="fr-BE" sz="2000" dirty="0">
                <a:latin typeface="Calibri" panose="020F0502020204030204" pitchFamily="34" charset="0"/>
                <a:cs typeface="Calibri" panose="020F0502020204030204" pitchFamily="34" charset="0"/>
              </a:rPr>
              <a:t> </a:t>
            </a:r>
            <a:r>
              <a:rPr lang="fr-BE" sz="2000" dirty="0" err="1">
                <a:latin typeface="Calibri" panose="020F0502020204030204" pitchFamily="34" charset="0"/>
                <a:cs typeface="Calibri" panose="020F0502020204030204" pitchFamily="34" charset="0"/>
              </a:rPr>
              <a:t>implementată</a:t>
            </a:r>
            <a:r>
              <a:rPr lang="fr-BE" sz="2000" dirty="0">
                <a:latin typeface="Calibri" panose="020F0502020204030204" pitchFamily="34" charset="0"/>
                <a:cs typeface="Calibri" panose="020F0502020204030204" pitchFamily="34" charset="0"/>
              </a:rPr>
              <a:t> de 229 </a:t>
            </a:r>
            <a:r>
              <a:rPr lang="fr-BE" sz="2000" dirty="0" err="1">
                <a:latin typeface="Calibri" panose="020F0502020204030204" pitchFamily="34" charset="0"/>
                <a:cs typeface="Calibri" panose="020F0502020204030204" pitchFamily="34" charset="0"/>
              </a:rPr>
              <a:t>operatori</a:t>
            </a:r>
            <a:r>
              <a:rPr lang="fr-BE" sz="2000" dirty="0">
                <a:latin typeface="Calibri" panose="020F0502020204030204" pitchFamily="34" charset="0"/>
                <a:cs typeface="Calibri" panose="020F0502020204030204" pitchFamily="34" charset="0"/>
              </a:rPr>
              <a:t> </a:t>
            </a:r>
            <a:r>
              <a:rPr lang="fr-BE" sz="2000" dirty="0" err="1">
                <a:latin typeface="Calibri" panose="020F0502020204030204" pitchFamily="34" charset="0"/>
                <a:cs typeface="Calibri" panose="020F0502020204030204" pitchFamily="34" charset="0"/>
              </a:rPr>
              <a:t>în</a:t>
            </a:r>
            <a:r>
              <a:rPr lang="fr-BE" sz="2000" dirty="0">
                <a:latin typeface="Calibri" panose="020F0502020204030204" pitchFamily="34" charset="0"/>
                <a:cs typeface="Calibri" panose="020F0502020204030204" pitchFamily="34" charset="0"/>
              </a:rPr>
              <a:t> mai </a:t>
            </a:r>
            <a:r>
              <a:rPr lang="fr-BE" sz="2000" dirty="0" err="1">
                <a:latin typeface="Calibri" panose="020F0502020204030204" pitchFamily="34" charset="0"/>
                <a:cs typeface="Calibri" panose="020F0502020204030204" pitchFamily="34" charset="0"/>
              </a:rPr>
              <a:t>mul</a:t>
            </a:r>
            <a:r>
              <a:rPr lang="fr-BE" sz="2000" dirty="0">
                <a:latin typeface="Calibri" panose="020F0502020204030204" pitchFamily="34" charset="0"/>
                <a:cs typeface="Calibri" panose="020F0502020204030204" pitchFamily="34" charset="0"/>
              </a:rPr>
              <a:t> de 70 </a:t>
            </a:r>
            <a:r>
              <a:rPr lang="fr-BE" sz="2000" dirty="0" err="1">
                <a:latin typeface="Calibri" panose="020F0502020204030204" pitchFamily="34" charset="0"/>
                <a:cs typeface="Calibri" panose="020F0502020204030204" pitchFamily="34" charset="0"/>
              </a:rPr>
              <a:t>țări</a:t>
            </a:r>
            <a:r>
              <a:rPr lang="fr-BE" sz="2000" dirty="0">
                <a:latin typeface="Calibri" panose="020F0502020204030204" pitchFamily="34" charset="0"/>
                <a:cs typeface="Calibri" panose="020F0502020204030204" pitchFamily="34" charset="0"/>
              </a:rPr>
              <a:t> </a:t>
            </a:r>
            <a:r>
              <a:rPr lang="fr-BE" sz="2000" dirty="0" err="1">
                <a:latin typeface="Calibri" panose="020F0502020204030204" pitchFamily="34" charset="0"/>
                <a:cs typeface="Calibri" panose="020F0502020204030204" pitchFamily="34" charset="0"/>
              </a:rPr>
              <a:t>din</a:t>
            </a:r>
            <a:r>
              <a:rPr lang="fr-BE" sz="2000" dirty="0">
                <a:latin typeface="Calibri" panose="020F0502020204030204" pitchFamily="34" charset="0"/>
                <a:cs typeface="Calibri" panose="020F0502020204030204" pitchFamily="34" charset="0"/>
              </a:rPr>
              <a:t> </a:t>
            </a:r>
            <a:r>
              <a:rPr lang="fr-BE" sz="2000" dirty="0" err="1">
                <a:latin typeface="Calibri" panose="020F0502020204030204" pitchFamily="34" charset="0"/>
                <a:cs typeface="Calibri" panose="020F0502020204030204" pitchFamily="34" charset="0"/>
              </a:rPr>
              <a:t>întreaga</a:t>
            </a:r>
            <a:r>
              <a:rPr lang="fr-BE" sz="2000" dirty="0">
                <a:latin typeface="Calibri" panose="020F0502020204030204" pitchFamily="34" charset="0"/>
                <a:cs typeface="Calibri" panose="020F0502020204030204" pitchFamily="34" charset="0"/>
              </a:rPr>
              <a:t> </a:t>
            </a:r>
            <a:r>
              <a:rPr lang="fr-BE" sz="2000" dirty="0" err="1">
                <a:latin typeface="Calibri" panose="020F0502020204030204" pitchFamily="34" charset="0"/>
                <a:cs typeface="Calibri" panose="020F0502020204030204" pitchFamily="34" charset="0"/>
              </a:rPr>
              <a:t>lume</a:t>
            </a:r>
            <a:r>
              <a:rPr lang="fr-BE" sz="2000" dirty="0">
                <a:latin typeface="Calibri" panose="020F0502020204030204" pitchFamily="34" charset="0"/>
                <a:cs typeface="Calibri" panose="020F0502020204030204" pitchFamily="34" charset="0"/>
              </a:rPr>
              <a:t>, </a:t>
            </a:r>
            <a:r>
              <a:rPr lang="fr-BE" sz="2000" dirty="0" err="1">
                <a:latin typeface="Calibri" panose="020F0502020204030204" pitchFamily="34" charset="0"/>
                <a:cs typeface="Calibri" panose="020F0502020204030204" pitchFamily="34" charset="0"/>
              </a:rPr>
              <a:t>și</a:t>
            </a:r>
            <a:r>
              <a:rPr lang="fr-BE" sz="2000" dirty="0">
                <a:latin typeface="Calibri" panose="020F0502020204030204" pitchFamily="34" charset="0"/>
                <a:cs typeface="Calibri" panose="020F0502020204030204" pitchFamily="34" charset="0"/>
              </a:rPr>
              <a:t> </a:t>
            </a:r>
            <a:r>
              <a:rPr lang="fr-BE" sz="2000" dirty="0" err="1">
                <a:latin typeface="Calibri" panose="020F0502020204030204" pitchFamily="34" charset="0"/>
                <a:cs typeface="Calibri" panose="020F0502020204030204" pitchFamily="34" charset="0"/>
              </a:rPr>
              <a:t>continuă</a:t>
            </a:r>
            <a:r>
              <a:rPr lang="fr-BE" sz="2000" dirty="0">
                <a:latin typeface="Calibri" panose="020F0502020204030204" pitchFamily="34" charset="0"/>
                <a:cs typeface="Calibri" panose="020F0502020204030204" pitchFamily="34" charset="0"/>
              </a:rPr>
              <a:t> sa </a:t>
            </a:r>
            <a:r>
              <a:rPr lang="fr-BE" sz="2000" dirty="0" err="1">
                <a:latin typeface="Calibri" panose="020F0502020204030204" pitchFamily="34" charset="0"/>
                <a:cs typeface="Calibri" panose="020F0502020204030204" pitchFamily="34" charset="0"/>
              </a:rPr>
              <a:t>crească</a:t>
            </a:r>
            <a:r>
              <a:rPr lang="fr-BE" sz="2000" dirty="0">
                <a:latin typeface="Calibri" panose="020F0502020204030204" pitchFamily="34" charset="0"/>
                <a:cs typeface="Calibri" panose="020F0502020204030204" pitchFamily="34" charset="0"/>
              </a:rPr>
              <a:t>. </a:t>
            </a:r>
            <a:endParaRPr lang="ro-RO" sz="2000" dirty="0">
              <a:latin typeface="Calibri" panose="020F0502020204030204" pitchFamily="34" charset="0"/>
              <a:cs typeface="Calibri" panose="020F0502020204030204" pitchFamily="34" charset="0"/>
            </a:endParaRPr>
          </a:p>
        </p:txBody>
      </p:sp>
      <p:pic>
        <p:nvPicPr>
          <p:cNvPr id="3" name="Imagine 2"/>
          <p:cNvPicPr/>
          <p:nvPr/>
        </p:nvPicPr>
        <p:blipFill>
          <a:blip r:embed="rId2"/>
          <a:stretch>
            <a:fillRect/>
          </a:stretch>
        </p:blipFill>
        <p:spPr>
          <a:xfrm>
            <a:off x="611560" y="332656"/>
            <a:ext cx="7992888" cy="4680520"/>
          </a:xfrm>
          <a:prstGeom prst="rect">
            <a:avLst/>
          </a:prstGeom>
          <a:effectLst>
            <a:glow rad="139700">
              <a:srgbClr val="7030A0">
                <a:alpha val="40000"/>
              </a:srgbClr>
            </a:glow>
            <a:innerShdw blurRad="63500" dir="6120000">
              <a:schemeClr val="bg1">
                <a:alpha val="50000"/>
              </a:schemeClr>
            </a:innerShdw>
          </a:effectLst>
        </p:spPr>
      </p:pic>
    </p:spTree>
    <p:extLst>
      <p:ext uri="{BB962C8B-B14F-4D97-AF65-F5344CB8AC3E}">
        <p14:creationId xmlns:p14="http://schemas.microsoft.com/office/powerpoint/2010/main" val="250356690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gradFill flip="none" rotWithShape="1">
          <a:gsLst>
            <a:gs pos="50000">
              <a:schemeClr val="accent3">
                <a:lumMod val="60000"/>
                <a:lumOff val="40000"/>
              </a:schemeClr>
            </a:gs>
            <a:gs pos="76000">
              <a:schemeClr val="bg1">
                <a:tint val="90000"/>
                <a:shade val="90000"/>
                <a:satMod val="200000"/>
              </a:schemeClr>
            </a:gs>
            <a:gs pos="92000">
              <a:schemeClr val="accent2">
                <a:lumMod val="40000"/>
                <a:lumOff val="60000"/>
              </a:schemeClr>
            </a:gs>
          </a:gsLst>
          <a:lin ang="2700000" scaled="1"/>
          <a:tileRect/>
        </a:gradFill>
        <a:effectLst/>
      </p:bgPr>
    </p:bg>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1600" y="404664"/>
            <a:ext cx="7272808" cy="3528392"/>
          </a:xfrm>
          <a:prstGeom prst="rect">
            <a:avLst/>
          </a:prstGeom>
          <a:noFill/>
          <a:ln>
            <a:noFill/>
          </a:ln>
          <a:effectLst>
            <a:glow rad="101600">
              <a:schemeClr val="accent2">
                <a:satMod val="175000"/>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CasetăText 1"/>
          <p:cNvSpPr txBox="1"/>
          <p:nvPr/>
        </p:nvSpPr>
        <p:spPr>
          <a:xfrm>
            <a:off x="971600" y="4149080"/>
            <a:ext cx="7272808" cy="2123658"/>
          </a:xfrm>
          <a:prstGeom prst="rect">
            <a:avLst/>
          </a:prstGeom>
          <a:noFill/>
        </p:spPr>
        <p:txBody>
          <a:bodyPr wrap="square" rtlCol="0">
            <a:spAutoFit/>
          </a:bodyPr>
          <a:lstStyle/>
          <a:p>
            <a:pPr algn="just"/>
            <a:r>
              <a:rPr lang="ro-RO" dirty="0" smtClean="0"/>
              <a:t>	</a:t>
            </a:r>
            <a:r>
              <a:rPr lang="vi-VN" dirty="0" smtClean="0"/>
              <a:t>5G a adus un plus de valoare pentru consumatori, furnizând servicii cu volume mai mari de date, viteze superioare și experiențe optimizate. Pentru furnizorii de servicii, valoarea adăugată oferită consumatorilor și companiilor se reflectă în oportunități de vânzări suplimentare și creștere a veniturilor. </a:t>
            </a:r>
            <a:r>
              <a:rPr lang="ro-RO" sz="2000" dirty="0" smtClean="0">
                <a:latin typeface="Calibri" panose="020F0502020204030204" pitchFamily="34" charset="0"/>
                <a:cs typeface="Calibri" panose="020F0502020204030204" pitchFamily="34" charset="0"/>
              </a:rPr>
              <a:t>Se observă t</a:t>
            </a:r>
            <a:r>
              <a:rPr lang="vi-VN" sz="2000" dirty="0" smtClean="0">
                <a:latin typeface="Calibri" panose="020F0502020204030204" pitchFamily="34" charset="0"/>
                <a:cs typeface="Calibri" panose="020F0502020204030204" pitchFamily="34" charset="0"/>
              </a:rPr>
              <a:t>endința creșterii numărului de abonamente mobile pe regiuni</a:t>
            </a:r>
            <a:r>
              <a:rPr lang="ro-RO" sz="2000" dirty="0" smtClean="0">
                <a:latin typeface="Calibri" panose="020F0502020204030204" pitchFamily="34" charset="0"/>
                <a:cs typeface="Calibri" panose="020F0502020204030204" pitchFamily="34" charset="0"/>
              </a:rPr>
              <a:t> </a:t>
            </a:r>
            <a:r>
              <a:rPr lang="fr-BE" sz="2000" dirty="0" err="1" smtClean="0">
                <a:latin typeface="Calibri" panose="020F0502020204030204" pitchFamily="34" charset="0"/>
                <a:cs typeface="Calibri" panose="020F0502020204030204" pitchFamily="34" charset="0"/>
              </a:rPr>
              <a:t>și</a:t>
            </a:r>
            <a:r>
              <a:rPr lang="fr-BE" sz="2000" dirty="0" smtClean="0">
                <a:latin typeface="Calibri" panose="020F0502020204030204" pitchFamily="34" charset="0"/>
                <a:cs typeface="Calibri" panose="020F0502020204030204" pitchFamily="34" charset="0"/>
              </a:rPr>
              <a:t> </a:t>
            </a:r>
            <a:r>
              <a:rPr lang="fr-BE" sz="2000" dirty="0" err="1">
                <a:latin typeface="Calibri" panose="020F0502020204030204" pitchFamily="34" charset="0"/>
                <a:cs typeface="Calibri" panose="020F0502020204030204" pitchFamily="34" charset="0"/>
              </a:rPr>
              <a:t>tehnologie</a:t>
            </a:r>
            <a:r>
              <a:rPr lang="fr-BE" sz="2000" dirty="0">
                <a:latin typeface="Calibri" panose="020F0502020204030204" pitchFamily="34" charset="0"/>
                <a:cs typeface="Calibri" panose="020F0502020204030204" pitchFamily="34" charset="0"/>
              </a:rPr>
              <a:t> (</a:t>
            </a:r>
            <a:r>
              <a:rPr lang="fr-BE" sz="2000" dirty="0" err="1">
                <a:latin typeface="Calibri" panose="020F0502020204030204" pitchFamily="34" charset="0"/>
                <a:cs typeface="Calibri" panose="020F0502020204030204" pitchFamily="34" charset="0"/>
              </a:rPr>
              <a:t>procente</a:t>
            </a:r>
            <a:r>
              <a:rPr lang="fr-BE" sz="2000" dirty="0" smtClean="0">
                <a:latin typeface="Calibri" panose="020F0502020204030204" pitchFamily="34" charset="0"/>
                <a:cs typeface="Calibri" panose="020F0502020204030204" pitchFamily="34" charset="0"/>
              </a:rPr>
              <a:t>) </a:t>
            </a:r>
            <a:r>
              <a:rPr lang="fr-BE" sz="2000" dirty="0" err="1">
                <a:latin typeface="Calibri" panose="020F0502020204030204" pitchFamily="34" charset="0"/>
                <a:cs typeface="Calibri" panose="020F0502020204030204" pitchFamily="34" charset="0"/>
              </a:rPr>
              <a:t>în</a:t>
            </a:r>
            <a:r>
              <a:rPr lang="fr-BE" sz="2000" dirty="0">
                <a:latin typeface="Calibri" panose="020F0502020204030204" pitchFamily="34" charset="0"/>
                <a:cs typeface="Calibri" panose="020F0502020204030204" pitchFamily="34" charset="0"/>
              </a:rPr>
              <a:t> </a:t>
            </a:r>
            <a:r>
              <a:rPr lang="fr-BE" sz="2000" dirty="0" err="1">
                <a:latin typeface="Calibri" panose="020F0502020204030204" pitchFamily="34" charset="0"/>
                <a:cs typeface="Calibri" panose="020F0502020204030204" pitchFamily="34" charset="0"/>
              </a:rPr>
              <a:t>baza</a:t>
            </a:r>
            <a:r>
              <a:rPr lang="fr-BE" sz="2000" dirty="0">
                <a:latin typeface="Calibri" panose="020F0502020204030204" pitchFamily="34" charset="0"/>
                <a:cs typeface="Calibri" panose="020F0502020204030204" pitchFamily="34" charset="0"/>
              </a:rPr>
              <a:t> Ericsson </a:t>
            </a:r>
            <a:r>
              <a:rPr lang="fr-BE" sz="2000" dirty="0" err="1">
                <a:latin typeface="Calibri" panose="020F0502020204030204" pitchFamily="34" charset="0"/>
                <a:cs typeface="Calibri" panose="020F0502020204030204" pitchFamily="34" charset="0"/>
              </a:rPr>
              <a:t>Mobility</a:t>
            </a:r>
            <a:r>
              <a:rPr lang="fr-BE" sz="2000" dirty="0">
                <a:latin typeface="Calibri" panose="020F0502020204030204" pitchFamily="34" charset="0"/>
                <a:cs typeface="Calibri" panose="020F0502020204030204" pitchFamily="34" charset="0"/>
              </a:rPr>
              <a:t> Report </a:t>
            </a:r>
            <a:r>
              <a:rPr lang="fr-BE" sz="2000" dirty="0" err="1">
                <a:latin typeface="Calibri" panose="020F0502020204030204" pitchFamily="34" charset="0"/>
                <a:cs typeface="Calibri" panose="020F0502020204030204" pitchFamily="34" charset="0"/>
              </a:rPr>
              <a:t>din</a:t>
            </a:r>
            <a:r>
              <a:rPr lang="fr-BE" sz="2000" dirty="0">
                <a:latin typeface="Calibri" panose="020F0502020204030204" pitchFamily="34" charset="0"/>
                <a:cs typeface="Calibri" panose="020F0502020204030204" pitchFamily="34" charset="0"/>
              </a:rPr>
              <a:t> </a:t>
            </a:r>
            <a:r>
              <a:rPr lang="fr-BE" sz="2000" dirty="0" err="1">
                <a:latin typeface="Calibri" panose="020F0502020204030204" pitchFamily="34" charset="0"/>
                <a:cs typeface="Calibri" panose="020F0502020204030204" pitchFamily="34" charset="0"/>
              </a:rPr>
              <a:t>noiembrie</a:t>
            </a:r>
            <a:r>
              <a:rPr lang="fr-BE" sz="2000" dirty="0">
                <a:latin typeface="Calibri" panose="020F0502020204030204" pitchFamily="34" charset="0"/>
                <a:cs typeface="Calibri" panose="020F0502020204030204" pitchFamily="34" charset="0"/>
              </a:rPr>
              <a:t> </a:t>
            </a:r>
            <a:r>
              <a:rPr lang="fr-BE" sz="2000" dirty="0" smtClean="0">
                <a:latin typeface="Calibri" panose="020F0502020204030204" pitchFamily="34" charset="0"/>
                <a:cs typeface="Calibri" panose="020F0502020204030204" pitchFamily="34" charset="0"/>
              </a:rPr>
              <a:t>2023</a:t>
            </a:r>
            <a:r>
              <a:rPr lang="ro-RO" sz="2000" dirty="0" smtClean="0">
                <a:latin typeface="Calibri" panose="020F0502020204030204" pitchFamily="34" charset="0"/>
                <a:cs typeface="Calibri" panose="020F0502020204030204" pitchFamily="34" charset="0"/>
              </a:rPr>
              <a:t>.</a:t>
            </a:r>
            <a:endParaRPr lang="ro-RO"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767448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gradFill flip="none" rotWithShape="1">
          <a:gsLst>
            <a:gs pos="50000">
              <a:schemeClr val="accent3">
                <a:lumMod val="60000"/>
                <a:lumOff val="40000"/>
              </a:schemeClr>
            </a:gs>
            <a:gs pos="76000">
              <a:schemeClr val="bg1">
                <a:tint val="90000"/>
                <a:shade val="90000"/>
                <a:satMod val="200000"/>
              </a:schemeClr>
            </a:gs>
            <a:gs pos="92000">
              <a:schemeClr val="accent2">
                <a:lumMod val="40000"/>
                <a:lumOff val="60000"/>
              </a:schemeClr>
            </a:gs>
          </a:gsLst>
          <a:lin ang="2700000" scaled="1"/>
          <a:tileRect/>
        </a:gradFill>
        <a:effectLst/>
      </p:bgPr>
    </p:bg>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9592" y="323850"/>
            <a:ext cx="7560839" cy="3249166"/>
          </a:xfrm>
          <a:prstGeom prst="rect">
            <a:avLst/>
          </a:prstGeom>
          <a:noFill/>
          <a:ln>
            <a:noFill/>
          </a:ln>
          <a:effectLst>
            <a:glow rad="101600">
              <a:schemeClr val="accent2">
                <a:satMod val="175000"/>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CasetăText 1"/>
          <p:cNvSpPr txBox="1"/>
          <p:nvPr/>
        </p:nvSpPr>
        <p:spPr>
          <a:xfrm>
            <a:off x="755576" y="3861048"/>
            <a:ext cx="7848872" cy="2831544"/>
          </a:xfrm>
          <a:prstGeom prst="rect">
            <a:avLst/>
          </a:prstGeom>
          <a:noFill/>
        </p:spPr>
        <p:txBody>
          <a:bodyPr wrap="square" rtlCol="0">
            <a:spAutoFit/>
          </a:bodyPr>
          <a:lstStyle/>
          <a:p>
            <a:pPr algn="just"/>
            <a:r>
              <a:rPr lang="ro-RO" sz="2000" dirty="0" smtClean="0">
                <a:latin typeface="Calibri" panose="020F0502020204030204" pitchFamily="34" charset="0"/>
                <a:cs typeface="Calibri" panose="020F0502020204030204" pitchFamily="34" charset="0"/>
              </a:rPr>
              <a:t>	</a:t>
            </a:r>
            <a:r>
              <a:rPr lang="fr-BE" sz="2000" dirty="0" err="1" smtClean="0">
                <a:latin typeface="Calibri" panose="020F0502020204030204" pitchFamily="34" charset="0"/>
                <a:cs typeface="Calibri" panose="020F0502020204030204" pitchFamily="34" charset="0"/>
              </a:rPr>
              <a:t>Furnizorii</a:t>
            </a:r>
            <a:r>
              <a:rPr lang="fr-BE" sz="2000" dirty="0" smtClean="0">
                <a:latin typeface="Calibri" panose="020F0502020204030204" pitchFamily="34" charset="0"/>
                <a:cs typeface="Calibri" panose="020F0502020204030204" pitchFamily="34" charset="0"/>
              </a:rPr>
              <a:t> </a:t>
            </a:r>
            <a:r>
              <a:rPr lang="fr-BE" sz="2000" dirty="0">
                <a:latin typeface="Calibri" panose="020F0502020204030204" pitchFamily="34" charset="0"/>
                <a:cs typeface="Calibri" panose="020F0502020204030204" pitchFamily="34" charset="0"/>
              </a:rPr>
              <a:t>de </a:t>
            </a:r>
            <a:r>
              <a:rPr lang="fr-BE" sz="2000" dirty="0" err="1">
                <a:latin typeface="Calibri" panose="020F0502020204030204" pitchFamily="34" charset="0"/>
                <a:cs typeface="Calibri" panose="020F0502020204030204" pitchFamily="34" charset="0"/>
              </a:rPr>
              <a:t>servicii</a:t>
            </a:r>
            <a:r>
              <a:rPr lang="fr-BE" sz="2000" dirty="0">
                <a:latin typeface="Calibri" panose="020F0502020204030204" pitchFamily="34" charset="0"/>
                <a:cs typeface="Calibri" panose="020F0502020204030204" pitchFamily="34" charset="0"/>
              </a:rPr>
              <a:t> </a:t>
            </a:r>
            <a:r>
              <a:rPr lang="fr-BE" sz="2000" dirty="0" err="1">
                <a:latin typeface="Calibri" panose="020F0502020204030204" pitchFamily="34" charset="0"/>
                <a:cs typeface="Calibri" panose="020F0502020204030204" pitchFamily="34" charset="0"/>
              </a:rPr>
              <a:t>din</a:t>
            </a:r>
            <a:r>
              <a:rPr lang="fr-BE" sz="2000" dirty="0">
                <a:latin typeface="Calibri" panose="020F0502020204030204" pitchFamily="34" charset="0"/>
                <a:cs typeface="Calibri" panose="020F0502020204030204" pitchFamily="34" charset="0"/>
              </a:rPr>
              <a:t> Asia de Nord-Est au </a:t>
            </a:r>
            <a:r>
              <a:rPr lang="fr-BE" sz="2000" dirty="0" err="1">
                <a:latin typeface="Calibri" panose="020F0502020204030204" pitchFamily="34" charset="0"/>
                <a:cs typeface="Calibri" panose="020F0502020204030204" pitchFamily="34" charset="0"/>
              </a:rPr>
              <a:t>realizat</a:t>
            </a:r>
            <a:r>
              <a:rPr lang="fr-BE" sz="2000" dirty="0">
                <a:latin typeface="Calibri" panose="020F0502020204030204" pitchFamily="34" charset="0"/>
                <a:cs typeface="Calibri" panose="020F0502020204030204" pitchFamily="34" charset="0"/>
              </a:rPr>
              <a:t> </a:t>
            </a:r>
            <a:r>
              <a:rPr lang="fr-BE" sz="2000" dirty="0" err="1">
                <a:latin typeface="Calibri" panose="020F0502020204030204" pitchFamily="34" charset="0"/>
                <a:cs typeface="Calibri" panose="020F0502020204030204" pitchFamily="34" charset="0"/>
              </a:rPr>
              <a:t>investiții</a:t>
            </a:r>
            <a:r>
              <a:rPr lang="fr-BE" sz="2000" dirty="0">
                <a:latin typeface="Calibri" panose="020F0502020204030204" pitchFamily="34" charset="0"/>
                <a:cs typeface="Calibri" panose="020F0502020204030204" pitchFamily="34" charset="0"/>
              </a:rPr>
              <a:t> </a:t>
            </a:r>
            <a:r>
              <a:rPr lang="fr-BE" sz="2000" dirty="0" err="1">
                <a:latin typeface="Calibri" panose="020F0502020204030204" pitchFamily="34" charset="0"/>
                <a:cs typeface="Calibri" panose="020F0502020204030204" pitchFamily="34" charset="0"/>
              </a:rPr>
              <a:t>considerabile</a:t>
            </a:r>
            <a:r>
              <a:rPr lang="fr-BE" sz="2000" dirty="0">
                <a:latin typeface="Calibri" panose="020F0502020204030204" pitchFamily="34" charset="0"/>
                <a:cs typeface="Calibri" panose="020F0502020204030204" pitchFamily="34" charset="0"/>
              </a:rPr>
              <a:t> </a:t>
            </a:r>
            <a:r>
              <a:rPr lang="fr-BE" sz="2000" dirty="0" err="1">
                <a:latin typeface="Calibri" panose="020F0502020204030204" pitchFamily="34" charset="0"/>
                <a:cs typeface="Calibri" panose="020F0502020204030204" pitchFamily="34" charset="0"/>
              </a:rPr>
              <a:t>pentru</a:t>
            </a:r>
            <a:r>
              <a:rPr lang="fr-BE" sz="2000" dirty="0">
                <a:latin typeface="Calibri" panose="020F0502020204030204" pitchFamily="34" charset="0"/>
                <a:cs typeface="Calibri" panose="020F0502020204030204" pitchFamily="34" charset="0"/>
              </a:rPr>
              <a:t> </a:t>
            </a:r>
            <a:r>
              <a:rPr lang="fr-BE" sz="2000" dirty="0" err="1">
                <a:latin typeface="Calibri" panose="020F0502020204030204" pitchFamily="34" charset="0"/>
                <a:cs typeface="Calibri" panose="020F0502020204030204" pitchFamily="34" charset="0"/>
              </a:rPr>
              <a:t>implementarea</a:t>
            </a:r>
            <a:r>
              <a:rPr lang="fr-BE" sz="2000" dirty="0">
                <a:latin typeface="Calibri" panose="020F0502020204030204" pitchFamily="34" charset="0"/>
                <a:cs typeface="Calibri" panose="020F0502020204030204" pitchFamily="34" charset="0"/>
              </a:rPr>
              <a:t> </a:t>
            </a:r>
            <a:r>
              <a:rPr lang="fr-BE" sz="2000" dirty="0" err="1">
                <a:latin typeface="Calibri" panose="020F0502020204030204" pitchFamily="34" charset="0"/>
                <a:cs typeface="Calibri" panose="020F0502020204030204" pitchFamily="34" charset="0"/>
              </a:rPr>
              <a:t>timpurie</a:t>
            </a:r>
            <a:r>
              <a:rPr lang="fr-BE" sz="2000" dirty="0">
                <a:latin typeface="Calibri" panose="020F0502020204030204" pitchFamily="34" charset="0"/>
                <a:cs typeface="Calibri" panose="020F0502020204030204" pitchFamily="34" charset="0"/>
              </a:rPr>
              <a:t> a </a:t>
            </a:r>
            <a:r>
              <a:rPr lang="fr-BE" sz="2000" dirty="0" err="1">
                <a:latin typeface="Calibri" panose="020F0502020204030204" pitchFamily="34" charset="0"/>
                <a:cs typeface="Calibri" panose="020F0502020204030204" pitchFamily="34" charset="0"/>
              </a:rPr>
              <a:t>rețelelor</a:t>
            </a:r>
            <a:r>
              <a:rPr lang="fr-BE" sz="2000" dirty="0">
                <a:latin typeface="Calibri" panose="020F0502020204030204" pitchFamily="34" charset="0"/>
                <a:cs typeface="Calibri" panose="020F0502020204030204" pitchFamily="34" charset="0"/>
              </a:rPr>
              <a:t> 5G. </a:t>
            </a:r>
            <a:r>
              <a:rPr lang="fr-BE" sz="2000" dirty="0" err="1">
                <a:latin typeface="Calibri" panose="020F0502020204030204" pitchFamily="34" charset="0"/>
                <a:cs typeface="Calibri" panose="020F0502020204030204" pitchFamily="34" charset="0"/>
              </a:rPr>
              <a:t>Această</a:t>
            </a:r>
            <a:r>
              <a:rPr lang="fr-BE" sz="2000" dirty="0">
                <a:latin typeface="Calibri" panose="020F0502020204030204" pitchFamily="34" charset="0"/>
                <a:cs typeface="Calibri" panose="020F0502020204030204" pitchFamily="34" charset="0"/>
              </a:rPr>
              <a:t> </a:t>
            </a:r>
            <a:r>
              <a:rPr lang="fr-BE" sz="2000" dirty="0" err="1">
                <a:latin typeface="Calibri" panose="020F0502020204030204" pitchFamily="34" charset="0"/>
                <a:cs typeface="Calibri" panose="020F0502020204030204" pitchFamily="34" charset="0"/>
              </a:rPr>
              <a:t>regiune</a:t>
            </a:r>
            <a:r>
              <a:rPr lang="fr-BE" sz="2000" dirty="0">
                <a:latin typeface="Calibri" panose="020F0502020204030204" pitchFamily="34" charset="0"/>
                <a:cs typeface="Calibri" panose="020F0502020204030204" pitchFamily="34" charset="0"/>
              </a:rPr>
              <a:t> </a:t>
            </a:r>
            <a:r>
              <a:rPr lang="fr-BE" sz="2000" dirty="0" err="1">
                <a:latin typeface="Calibri" panose="020F0502020204030204" pitchFamily="34" charset="0"/>
                <a:cs typeface="Calibri" panose="020F0502020204030204" pitchFamily="34" charset="0"/>
              </a:rPr>
              <a:t>cuprinde</a:t>
            </a:r>
            <a:r>
              <a:rPr lang="fr-BE" sz="2000" dirty="0">
                <a:latin typeface="Calibri" panose="020F0502020204030204" pitchFamily="34" charset="0"/>
                <a:cs typeface="Calibri" panose="020F0502020204030204" pitchFamily="34" charset="0"/>
              </a:rPr>
              <a:t> </a:t>
            </a:r>
            <a:r>
              <a:rPr lang="fr-BE" sz="2000" dirty="0" err="1">
                <a:latin typeface="Calibri" panose="020F0502020204030204" pitchFamily="34" charset="0"/>
                <a:cs typeface="Calibri" panose="020F0502020204030204" pitchFamily="34" charset="0"/>
              </a:rPr>
              <a:t>țări</a:t>
            </a:r>
            <a:r>
              <a:rPr lang="fr-BE" sz="2000" dirty="0">
                <a:latin typeface="Calibri" panose="020F0502020204030204" pitchFamily="34" charset="0"/>
                <a:cs typeface="Calibri" panose="020F0502020204030204" pitchFamily="34" charset="0"/>
              </a:rPr>
              <a:t> </a:t>
            </a:r>
            <a:r>
              <a:rPr lang="fr-BE" sz="2000" dirty="0" err="1">
                <a:latin typeface="Calibri" panose="020F0502020204030204" pitchFamily="34" charset="0"/>
                <a:cs typeface="Calibri" panose="020F0502020204030204" pitchFamily="34" charset="0"/>
              </a:rPr>
              <a:t>precum</a:t>
            </a:r>
            <a:r>
              <a:rPr lang="fr-BE" sz="2000" dirty="0">
                <a:latin typeface="Calibri" panose="020F0502020204030204" pitchFamily="34" charset="0"/>
                <a:cs typeface="Calibri" panose="020F0502020204030204" pitchFamily="34" charset="0"/>
              </a:rPr>
              <a:t> </a:t>
            </a:r>
            <a:r>
              <a:rPr lang="fr-BE" sz="2000" dirty="0" err="1">
                <a:latin typeface="Calibri" panose="020F0502020204030204" pitchFamily="34" charset="0"/>
                <a:cs typeface="Calibri" panose="020F0502020204030204" pitchFamily="34" charset="0"/>
              </a:rPr>
              <a:t>Japonia</a:t>
            </a:r>
            <a:r>
              <a:rPr lang="fr-BE" sz="2000" dirty="0">
                <a:latin typeface="Calibri" panose="020F0502020204030204" pitchFamily="34" charset="0"/>
                <a:cs typeface="Calibri" panose="020F0502020204030204" pitchFamily="34" charset="0"/>
              </a:rPr>
              <a:t>, China, </a:t>
            </a:r>
            <a:r>
              <a:rPr lang="fr-BE" sz="2000" dirty="0" err="1">
                <a:latin typeface="Calibri" panose="020F0502020204030204" pitchFamily="34" charset="0"/>
                <a:cs typeface="Calibri" panose="020F0502020204030204" pitchFamily="34" charset="0"/>
              </a:rPr>
              <a:t>Coreea</a:t>
            </a:r>
            <a:r>
              <a:rPr lang="fr-BE" sz="2000" dirty="0">
                <a:latin typeface="Calibri" panose="020F0502020204030204" pitchFamily="34" charset="0"/>
                <a:cs typeface="Calibri" panose="020F0502020204030204" pitchFamily="34" charset="0"/>
              </a:rPr>
              <a:t> de Sud, Taiwan </a:t>
            </a:r>
            <a:r>
              <a:rPr lang="fr-BE" sz="2000" dirty="0" err="1">
                <a:latin typeface="Calibri" panose="020F0502020204030204" pitchFamily="34" charset="0"/>
                <a:cs typeface="Calibri" panose="020F0502020204030204" pitchFamily="34" charset="0"/>
              </a:rPr>
              <a:t>și</a:t>
            </a:r>
            <a:r>
              <a:rPr lang="fr-BE" sz="2000" dirty="0">
                <a:latin typeface="Calibri" panose="020F0502020204030204" pitchFamily="34" charset="0"/>
                <a:cs typeface="Calibri" panose="020F0502020204030204" pitchFamily="34" charset="0"/>
              </a:rPr>
              <a:t> Hong Kong. </a:t>
            </a:r>
            <a:r>
              <a:rPr lang="fr-BE" sz="2000" dirty="0" err="1">
                <a:latin typeface="Calibri" panose="020F0502020204030204" pitchFamily="34" charset="0"/>
                <a:cs typeface="Calibri" panose="020F0502020204030204" pitchFamily="34" charset="0"/>
              </a:rPr>
              <a:t>Coreea</a:t>
            </a:r>
            <a:r>
              <a:rPr lang="fr-BE" sz="2000" dirty="0">
                <a:latin typeface="Calibri" panose="020F0502020204030204" pitchFamily="34" charset="0"/>
                <a:cs typeface="Calibri" panose="020F0502020204030204" pitchFamily="34" charset="0"/>
              </a:rPr>
              <a:t> de Sud a </a:t>
            </a:r>
            <a:r>
              <a:rPr lang="fr-BE" sz="2000" dirty="0" err="1">
                <a:latin typeface="Calibri" panose="020F0502020204030204" pitchFamily="34" charset="0"/>
                <a:cs typeface="Calibri" panose="020F0502020204030204" pitchFamily="34" charset="0"/>
              </a:rPr>
              <a:t>fost</a:t>
            </a:r>
            <a:r>
              <a:rPr lang="fr-BE" sz="2000" dirty="0">
                <a:latin typeface="Calibri" panose="020F0502020204030204" pitchFamily="34" charset="0"/>
                <a:cs typeface="Calibri" panose="020F0502020204030204" pitchFamily="34" charset="0"/>
              </a:rPr>
              <a:t> prima </a:t>
            </a:r>
            <a:r>
              <a:rPr lang="fr-BE" sz="2000" dirty="0" err="1">
                <a:latin typeface="Calibri" panose="020F0502020204030204" pitchFamily="34" charset="0"/>
                <a:cs typeface="Calibri" panose="020F0502020204030204" pitchFamily="34" charset="0"/>
              </a:rPr>
              <a:t>țară</a:t>
            </a:r>
            <a:r>
              <a:rPr lang="fr-BE" sz="2000" dirty="0">
                <a:latin typeface="Calibri" panose="020F0502020204030204" pitchFamily="34" charset="0"/>
                <a:cs typeface="Calibri" panose="020F0502020204030204" pitchFamily="34" charset="0"/>
              </a:rPr>
              <a:t> care a </a:t>
            </a:r>
            <a:r>
              <a:rPr lang="fr-BE" sz="2000" dirty="0" err="1">
                <a:latin typeface="Calibri" panose="020F0502020204030204" pitchFamily="34" charset="0"/>
                <a:cs typeface="Calibri" panose="020F0502020204030204" pitchFamily="34" charset="0"/>
              </a:rPr>
              <a:t>lansat</a:t>
            </a:r>
            <a:r>
              <a:rPr lang="fr-BE" sz="2000" dirty="0">
                <a:latin typeface="Calibri" panose="020F0502020204030204" pitchFamily="34" charset="0"/>
                <a:cs typeface="Calibri" panose="020F0502020204030204" pitchFamily="34" charset="0"/>
              </a:rPr>
              <a:t> </a:t>
            </a:r>
            <a:r>
              <a:rPr lang="fr-BE" sz="2000" dirty="0" err="1">
                <a:latin typeface="Calibri" panose="020F0502020204030204" pitchFamily="34" charset="0"/>
                <a:cs typeface="Calibri" panose="020F0502020204030204" pitchFamily="34" charset="0"/>
              </a:rPr>
              <a:t>rețele</a:t>
            </a:r>
            <a:r>
              <a:rPr lang="fr-BE" sz="2000" dirty="0">
                <a:latin typeface="Calibri" panose="020F0502020204030204" pitchFamily="34" charset="0"/>
                <a:cs typeface="Calibri" panose="020F0502020204030204" pitchFamily="34" charset="0"/>
              </a:rPr>
              <a:t> </a:t>
            </a:r>
            <a:r>
              <a:rPr lang="fr-BE" sz="2000" dirty="0" err="1">
                <a:latin typeface="Calibri" panose="020F0502020204030204" pitchFamily="34" charset="0"/>
                <a:cs typeface="Calibri" panose="020F0502020204030204" pitchFamily="34" charset="0"/>
              </a:rPr>
              <a:t>comerciale</a:t>
            </a:r>
            <a:r>
              <a:rPr lang="fr-BE" sz="2000" dirty="0">
                <a:latin typeface="Calibri" panose="020F0502020204030204" pitchFamily="34" charset="0"/>
                <a:cs typeface="Calibri" panose="020F0502020204030204" pitchFamily="34" charset="0"/>
              </a:rPr>
              <a:t> 5G, </a:t>
            </a:r>
            <a:r>
              <a:rPr lang="fr-BE" sz="2000" dirty="0" err="1">
                <a:latin typeface="Calibri" panose="020F0502020204030204" pitchFamily="34" charset="0"/>
                <a:cs typeface="Calibri" panose="020F0502020204030204" pitchFamily="34" charset="0"/>
              </a:rPr>
              <a:t>fiind</a:t>
            </a:r>
            <a:r>
              <a:rPr lang="fr-BE" sz="2000" dirty="0">
                <a:latin typeface="Calibri" panose="020F0502020204030204" pitchFamily="34" charset="0"/>
                <a:cs typeface="Calibri" panose="020F0502020204030204" pitchFamily="34" charset="0"/>
              </a:rPr>
              <a:t> </a:t>
            </a:r>
            <a:r>
              <a:rPr lang="fr-BE" sz="2000" dirty="0" err="1">
                <a:latin typeface="Calibri" panose="020F0502020204030204" pitchFamily="34" charset="0"/>
                <a:cs typeface="Calibri" panose="020F0502020204030204" pitchFamily="34" charset="0"/>
              </a:rPr>
              <a:t>disponibile</a:t>
            </a:r>
            <a:r>
              <a:rPr lang="fr-BE" sz="2000" dirty="0">
                <a:latin typeface="Calibri" panose="020F0502020204030204" pitchFamily="34" charset="0"/>
                <a:cs typeface="Calibri" panose="020F0502020204030204" pitchFamily="34" charset="0"/>
              </a:rPr>
              <a:t> </a:t>
            </a:r>
            <a:r>
              <a:rPr lang="fr-BE" sz="2000" dirty="0" err="1">
                <a:latin typeface="Calibri" panose="020F0502020204030204" pitchFamily="34" charset="0"/>
                <a:cs typeface="Calibri" panose="020F0502020204030204" pitchFamily="34" charset="0"/>
              </a:rPr>
              <a:t>în</a:t>
            </a:r>
            <a:r>
              <a:rPr lang="fr-BE" sz="2000" dirty="0">
                <a:latin typeface="Calibri" panose="020F0502020204030204" pitchFamily="34" charset="0"/>
                <a:cs typeface="Calibri" panose="020F0502020204030204" pitchFamily="34" charset="0"/>
              </a:rPr>
              <a:t> </a:t>
            </a:r>
            <a:r>
              <a:rPr lang="fr-BE" sz="2000" dirty="0" err="1">
                <a:latin typeface="Calibri" panose="020F0502020204030204" pitchFamily="34" charset="0"/>
                <a:cs typeface="Calibri" panose="020F0502020204030204" pitchFamily="34" charset="0"/>
              </a:rPr>
              <a:t>toate</a:t>
            </a:r>
            <a:r>
              <a:rPr lang="fr-BE" sz="2000" dirty="0">
                <a:latin typeface="Calibri" panose="020F0502020204030204" pitchFamily="34" charset="0"/>
                <a:cs typeface="Calibri" panose="020F0502020204030204" pitchFamily="34" charset="0"/>
              </a:rPr>
              <a:t> </a:t>
            </a:r>
            <a:r>
              <a:rPr lang="fr-BE" sz="2000" dirty="0" err="1">
                <a:latin typeface="Calibri" panose="020F0502020204030204" pitchFamily="34" charset="0"/>
                <a:cs typeface="Calibri" panose="020F0502020204030204" pitchFamily="34" charset="0"/>
              </a:rPr>
              <a:t>cele</a:t>
            </a:r>
            <a:r>
              <a:rPr lang="fr-BE" sz="2000" dirty="0">
                <a:latin typeface="Calibri" panose="020F0502020204030204" pitchFamily="34" charset="0"/>
                <a:cs typeface="Calibri" panose="020F0502020204030204" pitchFamily="34" charset="0"/>
              </a:rPr>
              <a:t> </a:t>
            </a:r>
            <a:r>
              <a:rPr lang="fr-BE" sz="2000" dirty="0" err="1">
                <a:latin typeface="Calibri" panose="020F0502020204030204" pitchFamily="34" charset="0"/>
                <a:cs typeface="Calibri" panose="020F0502020204030204" pitchFamily="34" charset="0"/>
              </a:rPr>
              <a:t>cinci</a:t>
            </a:r>
            <a:r>
              <a:rPr lang="fr-BE" sz="2000" dirty="0">
                <a:latin typeface="Calibri" panose="020F0502020204030204" pitchFamily="34" charset="0"/>
                <a:cs typeface="Calibri" panose="020F0502020204030204" pitchFamily="34" charset="0"/>
              </a:rPr>
              <a:t> </a:t>
            </a:r>
            <a:r>
              <a:rPr lang="fr-BE" sz="2000" dirty="0" err="1">
                <a:latin typeface="Calibri" panose="020F0502020204030204" pitchFamily="34" charset="0"/>
                <a:cs typeface="Calibri" panose="020F0502020204030204" pitchFamily="34" charset="0"/>
              </a:rPr>
              <a:t>piețe</a:t>
            </a:r>
            <a:r>
              <a:rPr lang="fr-BE" sz="2000" dirty="0">
                <a:latin typeface="Calibri" panose="020F0502020204030204" pitchFamily="34" charset="0"/>
                <a:cs typeface="Calibri" panose="020F0502020204030204" pitchFamily="34" charset="0"/>
              </a:rPr>
              <a:t> </a:t>
            </a:r>
            <a:r>
              <a:rPr lang="fr-BE" sz="2000" dirty="0" err="1">
                <a:latin typeface="Calibri" panose="020F0502020204030204" pitchFamily="34" charset="0"/>
                <a:cs typeface="Calibri" panose="020F0502020204030204" pitchFamily="34" charset="0"/>
              </a:rPr>
              <a:t>până</a:t>
            </a:r>
            <a:r>
              <a:rPr lang="fr-BE" sz="2000" dirty="0">
                <a:latin typeface="Calibri" panose="020F0502020204030204" pitchFamily="34" charset="0"/>
                <a:cs typeface="Calibri" panose="020F0502020204030204" pitchFamily="34" charset="0"/>
              </a:rPr>
              <a:t> </a:t>
            </a:r>
            <a:r>
              <a:rPr lang="fr-BE" sz="2000" dirty="0" err="1">
                <a:latin typeface="Calibri" panose="020F0502020204030204" pitchFamily="34" charset="0"/>
                <a:cs typeface="Calibri" panose="020F0502020204030204" pitchFamily="34" charset="0"/>
              </a:rPr>
              <a:t>în</a:t>
            </a:r>
            <a:r>
              <a:rPr lang="fr-BE" sz="2000" dirty="0">
                <a:latin typeface="Calibri" panose="020F0502020204030204" pitchFamily="34" charset="0"/>
                <a:cs typeface="Calibri" panose="020F0502020204030204" pitchFamily="34" charset="0"/>
              </a:rPr>
              <a:t> 2020. </a:t>
            </a:r>
            <a:endParaRPr lang="ro-RO" sz="2000" dirty="0" smtClean="0">
              <a:latin typeface="Calibri" panose="020F0502020204030204" pitchFamily="34" charset="0"/>
              <a:cs typeface="Calibri" panose="020F0502020204030204" pitchFamily="34" charset="0"/>
            </a:endParaRPr>
          </a:p>
          <a:p>
            <a:pPr algn="just"/>
            <a:r>
              <a:rPr lang="ro-RO" sz="2000" dirty="0" smtClean="0">
                <a:latin typeface="Calibri" panose="020F0502020204030204" pitchFamily="34" charset="0"/>
                <a:cs typeface="Calibri" panose="020F0502020204030204" pitchFamily="34" charset="0"/>
              </a:rPr>
              <a:t>	S</a:t>
            </a:r>
            <a:r>
              <a:rPr lang="fr-BE" sz="2000" dirty="0" smtClean="0">
                <a:latin typeface="Calibri" panose="020F0502020204030204" pitchFamily="34" charset="0"/>
                <a:cs typeface="Calibri" panose="020F0502020204030204" pitchFamily="34" charset="0"/>
              </a:rPr>
              <a:t>e </a:t>
            </a:r>
            <a:r>
              <a:rPr lang="ro-RO" sz="2000" dirty="0" smtClean="0">
                <a:latin typeface="Calibri" panose="020F0502020204030204" pitchFamily="34" charset="0"/>
                <a:cs typeface="Calibri" panose="020F0502020204030204" pitchFamily="34" charset="0"/>
              </a:rPr>
              <a:t>evidențiază în </a:t>
            </a:r>
            <a:r>
              <a:rPr lang="fr-BE" sz="2000" dirty="0" smtClean="0">
                <a:latin typeface="Calibri" panose="020F0502020204030204" pitchFamily="34" charset="0"/>
                <a:cs typeface="Calibri" panose="020F0502020204030204" pitchFamily="34" charset="0"/>
              </a:rPr>
              <a:t>Asia </a:t>
            </a:r>
            <a:r>
              <a:rPr lang="fr-BE" sz="2000" dirty="0">
                <a:latin typeface="Calibri" panose="020F0502020204030204" pitchFamily="34" charset="0"/>
                <a:cs typeface="Calibri" panose="020F0502020204030204" pitchFamily="34" charset="0"/>
              </a:rPr>
              <a:t>de Nord-Est </a:t>
            </a:r>
            <a:r>
              <a:rPr lang="ro-RO" sz="2000" dirty="0" smtClean="0">
                <a:latin typeface="Calibri" panose="020F0502020204030204" pitchFamily="34" charset="0"/>
                <a:cs typeface="Calibri" panose="020F0502020204030204" pitchFamily="34" charset="0"/>
              </a:rPr>
              <a:t>tendința creșterii de </a:t>
            </a:r>
            <a:r>
              <a:rPr lang="fr-BE" sz="2000" dirty="0" err="1" smtClean="0">
                <a:latin typeface="Calibri" panose="020F0502020204030204" pitchFamily="34" charset="0"/>
                <a:cs typeface="Calibri" panose="020F0502020204030204" pitchFamily="34" charset="0"/>
              </a:rPr>
              <a:t>abonamente</a:t>
            </a:r>
            <a:r>
              <a:rPr lang="ro-RO" sz="2000" dirty="0" smtClean="0">
                <a:latin typeface="Calibri" panose="020F0502020204030204" pitchFamily="34" charset="0"/>
                <a:cs typeface="Calibri" panose="020F0502020204030204" pitchFamily="34" charset="0"/>
              </a:rPr>
              <a:t> </a:t>
            </a:r>
            <a:r>
              <a:rPr lang="fr-BE" sz="2000" dirty="0" smtClean="0">
                <a:latin typeface="Calibri" panose="020F0502020204030204" pitchFamily="34" charset="0"/>
                <a:cs typeface="Calibri" panose="020F0502020204030204" pitchFamily="34" charset="0"/>
              </a:rPr>
              <a:t>mobile </a:t>
            </a:r>
            <a:r>
              <a:rPr lang="fr-BE" sz="2000" dirty="0" err="1">
                <a:latin typeface="Calibri" panose="020F0502020204030204" pitchFamily="34" charset="0"/>
                <a:cs typeface="Calibri" panose="020F0502020204030204" pitchFamily="34" charset="0"/>
              </a:rPr>
              <a:t>pe</a:t>
            </a:r>
            <a:r>
              <a:rPr lang="fr-BE" sz="2000" dirty="0">
                <a:latin typeface="Calibri" panose="020F0502020204030204" pitchFamily="34" charset="0"/>
                <a:cs typeface="Calibri" panose="020F0502020204030204" pitchFamily="34" charset="0"/>
              </a:rPr>
              <a:t> </a:t>
            </a:r>
            <a:r>
              <a:rPr lang="fr-BE" sz="2000" dirty="0" err="1">
                <a:latin typeface="Calibri" panose="020F0502020204030204" pitchFamily="34" charset="0"/>
                <a:cs typeface="Calibri" panose="020F0502020204030204" pitchFamily="34" charset="0"/>
              </a:rPr>
              <a:t>tehnologie</a:t>
            </a:r>
            <a:r>
              <a:rPr lang="fr-BE" sz="2000" dirty="0">
                <a:latin typeface="Calibri" panose="020F0502020204030204" pitchFamily="34" charset="0"/>
                <a:cs typeface="Calibri" panose="020F0502020204030204" pitchFamily="34" charset="0"/>
              </a:rPr>
              <a:t> (</a:t>
            </a:r>
            <a:r>
              <a:rPr lang="fr-BE" sz="2000" dirty="0" err="1">
                <a:latin typeface="Calibri" panose="020F0502020204030204" pitchFamily="34" charset="0"/>
                <a:cs typeface="Calibri" panose="020F0502020204030204" pitchFamily="34" charset="0"/>
              </a:rPr>
              <a:t>miliard</a:t>
            </a:r>
            <a:r>
              <a:rPr lang="fr-BE" sz="2000" dirty="0">
                <a:latin typeface="Calibri" panose="020F0502020204030204" pitchFamily="34" charset="0"/>
                <a:cs typeface="Calibri" panose="020F0502020204030204" pitchFamily="34" charset="0"/>
              </a:rPr>
              <a:t>) </a:t>
            </a:r>
            <a:r>
              <a:rPr lang="fr-BE" sz="2000" dirty="0" err="1">
                <a:latin typeface="Calibri" panose="020F0502020204030204" pitchFamily="34" charset="0"/>
                <a:cs typeface="Calibri" panose="020F0502020204030204" pitchFamily="34" charset="0"/>
              </a:rPr>
              <a:t>în</a:t>
            </a:r>
            <a:r>
              <a:rPr lang="fr-BE" sz="2000" dirty="0">
                <a:latin typeface="Calibri" panose="020F0502020204030204" pitchFamily="34" charset="0"/>
                <a:cs typeface="Calibri" panose="020F0502020204030204" pitchFamily="34" charset="0"/>
              </a:rPr>
              <a:t> </a:t>
            </a:r>
            <a:r>
              <a:rPr lang="fr-BE" sz="2000" dirty="0" err="1">
                <a:latin typeface="Calibri" panose="020F0502020204030204" pitchFamily="34" charset="0"/>
                <a:cs typeface="Calibri" panose="020F0502020204030204" pitchFamily="34" charset="0"/>
              </a:rPr>
              <a:t>baza</a:t>
            </a:r>
            <a:r>
              <a:rPr lang="fr-BE" sz="2000" dirty="0">
                <a:latin typeface="Calibri" panose="020F0502020204030204" pitchFamily="34" charset="0"/>
                <a:cs typeface="Calibri" panose="020F0502020204030204" pitchFamily="34" charset="0"/>
              </a:rPr>
              <a:t> Ericsson </a:t>
            </a:r>
            <a:r>
              <a:rPr lang="fr-BE" sz="2000" dirty="0" err="1">
                <a:latin typeface="Calibri" panose="020F0502020204030204" pitchFamily="34" charset="0"/>
                <a:cs typeface="Calibri" panose="020F0502020204030204" pitchFamily="34" charset="0"/>
              </a:rPr>
              <a:t>Mobility</a:t>
            </a:r>
            <a:r>
              <a:rPr lang="fr-BE" sz="2000" dirty="0">
                <a:latin typeface="Calibri" panose="020F0502020204030204" pitchFamily="34" charset="0"/>
                <a:cs typeface="Calibri" panose="020F0502020204030204" pitchFamily="34" charset="0"/>
              </a:rPr>
              <a:t> Report </a:t>
            </a:r>
            <a:r>
              <a:rPr lang="fr-BE" sz="2000" dirty="0" err="1">
                <a:latin typeface="Calibri" panose="020F0502020204030204" pitchFamily="34" charset="0"/>
                <a:cs typeface="Calibri" panose="020F0502020204030204" pitchFamily="34" charset="0"/>
              </a:rPr>
              <a:t>din</a:t>
            </a:r>
            <a:r>
              <a:rPr lang="fr-BE" sz="2000" dirty="0">
                <a:latin typeface="Calibri" panose="020F0502020204030204" pitchFamily="34" charset="0"/>
                <a:cs typeface="Calibri" panose="020F0502020204030204" pitchFamily="34" charset="0"/>
              </a:rPr>
              <a:t> </a:t>
            </a:r>
            <a:r>
              <a:rPr lang="fr-BE" sz="2000" dirty="0" err="1">
                <a:latin typeface="Calibri" panose="020F0502020204030204" pitchFamily="34" charset="0"/>
                <a:cs typeface="Calibri" panose="020F0502020204030204" pitchFamily="34" charset="0"/>
              </a:rPr>
              <a:t>noiembrie</a:t>
            </a:r>
            <a:r>
              <a:rPr lang="fr-BE" sz="2000" dirty="0">
                <a:latin typeface="Calibri" panose="020F0502020204030204" pitchFamily="34" charset="0"/>
                <a:cs typeface="Calibri" panose="020F0502020204030204" pitchFamily="34" charset="0"/>
              </a:rPr>
              <a:t> </a:t>
            </a:r>
            <a:r>
              <a:rPr lang="fr-BE" sz="2000" dirty="0" smtClean="0">
                <a:latin typeface="Calibri" panose="020F0502020204030204" pitchFamily="34" charset="0"/>
                <a:cs typeface="Calibri" panose="020F0502020204030204" pitchFamily="34" charset="0"/>
              </a:rPr>
              <a:t>2023</a:t>
            </a:r>
            <a:r>
              <a:rPr lang="ro-RO" sz="2000" dirty="0" smtClean="0">
                <a:latin typeface="Calibri" panose="020F0502020204030204" pitchFamily="34" charset="0"/>
                <a:cs typeface="Calibri" panose="020F0502020204030204" pitchFamily="34" charset="0"/>
              </a:rPr>
              <a:t>.</a:t>
            </a:r>
            <a:endParaRPr lang="ro-RO" sz="2000" dirty="0">
              <a:latin typeface="Calibri" panose="020F0502020204030204" pitchFamily="34" charset="0"/>
              <a:cs typeface="Calibri" panose="020F0502020204030204" pitchFamily="34" charset="0"/>
            </a:endParaRPr>
          </a:p>
          <a:p>
            <a:endParaRPr lang="ro-RO" dirty="0"/>
          </a:p>
        </p:txBody>
      </p:sp>
    </p:spTree>
    <p:extLst>
      <p:ext uri="{BB962C8B-B14F-4D97-AF65-F5344CB8AC3E}">
        <p14:creationId xmlns:p14="http://schemas.microsoft.com/office/powerpoint/2010/main" val="41328359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gradFill flip="none" rotWithShape="1">
          <a:gsLst>
            <a:gs pos="50000">
              <a:schemeClr val="accent3">
                <a:lumMod val="60000"/>
                <a:lumOff val="40000"/>
              </a:schemeClr>
            </a:gs>
            <a:gs pos="76000">
              <a:schemeClr val="bg1">
                <a:tint val="90000"/>
                <a:shade val="90000"/>
                <a:satMod val="200000"/>
              </a:schemeClr>
            </a:gs>
            <a:gs pos="92000">
              <a:schemeClr val="accent2">
                <a:lumMod val="40000"/>
                <a:lumOff val="60000"/>
              </a:schemeClr>
            </a:gs>
          </a:gsLst>
          <a:lin ang="2700000" scaled="1"/>
          <a:tileRect/>
        </a:gradFill>
        <a:effectLst/>
      </p:bgPr>
    </p:bg>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560" y="332656"/>
            <a:ext cx="7920880" cy="4248472"/>
          </a:xfrm>
          <a:prstGeom prst="rect">
            <a:avLst/>
          </a:prstGeom>
          <a:noFill/>
          <a:ln>
            <a:noFill/>
          </a:ln>
          <a:effectLst>
            <a:glow rad="101600">
              <a:schemeClr val="accent2">
                <a:satMod val="175000"/>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CasetăText 1"/>
          <p:cNvSpPr txBox="1"/>
          <p:nvPr/>
        </p:nvSpPr>
        <p:spPr>
          <a:xfrm>
            <a:off x="467544" y="4797152"/>
            <a:ext cx="8064896" cy="1631216"/>
          </a:xfrm>
          <a:prstGeom prst="rect">
            <a:avLst/>
          </a:prstGeom>
          <a:noFill/>
        </p:spPr>
        <p:txBody>
          <a:bodyPr wrap="square" rtlCol="0">
            <a:spAutoFit/>
          </a:bodyPr>
          <a:lstStyle/>
          <a:p>
            <a:pPr algn="just"/>
            <a:r>
              <a:rPr lang="ro-RO" dirty="0" smtClean="0"/>
              <a:t>	</a:t>
            </a:r>
            <a:r>
              <a:rPr lang="fr-BE" sz="2000" dirty="0" err="1" smtClean="0">
                <a:latin typeface="Calibri" panose="020F0502020204030204" pitchFamily="34" charset="0"/>
                <a:cs typeface="Calibri" panose="020F0502020204030204" pitchFamily="34" charset="0"/>
              </a:rPr>
              <a:t>Creșterea</a:t>
            </a:r>
            <a:r>
              <a:rPr lang="fr-BE" sz="2000" dirty="0" smtClean="0">
                <a:latin typeface="Calibri" panose="020F0502020204030204" pitchFamily="34" charset="0"/>
                <a:cs typeface="Calibri" panose="020F0502020204030204" pitchFamily="34" charset="0"/>
              </a:rPr>
              <a:t> </a:t>
            </a:r>
            <a:r>
              <a:rPr lang="fr-BE" sz="2000" dirty="0" err="1">
                <a:latin typeface="Calibri" panose="020F0502020204030204" pitchFamily="34" charset="0"/>
                <a:cs typeface="Calibri" panose="020F0502020204030204" pitchFamily="34" charset="0"/>
              </a:rPr>
              <a:t>traficului</a:t>
            </a:r>
            <a:r>
              <a:rPr lang="fr-BE" sz="2000" dirty="0">
                <a:latin typeface="Calibri" panose="020F0502020204030204" pitchFamily="34" charset="0"/>
                <a:cs typeface="Calibri" panose="020F0502020204030204" pitchFamily="34" charset="0"/>
              </a:rPr>
              <a:t> </a:t>
            </a:r>
            <a:r>
              <a:rPr lang="fr-BE" sz="2000" dirty="0" err="1">
                <a:latin typeface="Calibri" panose="020F0502020204030204" pitchFamily="34" charset="0"/>
                <a:cs typeface="Calibri" panose="020F0502020204030204" pitchFamily="34" charset="0"/>
              </a:rPr>
              <a:t>pe</a:t>
            </a:r>
            <a:r>
              <a:rPr lang="fr-BE" sz="2000" dirty="0">
                <a:latin typeface="Calibri" panose="020F0502020204030204" pitchFamily="34" charset="0"/>
                <a:cs typeface="Calibri" panose="020F0502020204030204" pitchFamily="34" charset="0"/>
              </a:rPr>
              <a:t> </a:t>
            </a:r>
            <a:r>
              <a:rPr lang="fr-BE" sz="2000" dirty="0" err="1">
                <a:latin typeface="Calibri" panose="020F0502020204030204" pitchFamily="34" charset="0"/>
                <a:cs typeface="Calibri" panose="020F0502020204030204" pitchFamily="34" charset="0"/>
              </a:rPr>
              <a:t>rețelele</a:t>
            </a:r>
            <a:r>
              <a:rPr lang="fr-BE" sz="2000" dirty="0">
                <a:latin typeface="Calibri" panose="020F0502020204030204" pitchFamily="34" charset="0"/>
                <a:cs typeface="Calibri" panose="020F0502020204030204" pitchFamily="34" charset="0"/>
              </a:rPr>
              <a:t> </a:t>
            </a:r>
            <a:r>
              <a:rPr lang="fr-BE" sz="2000" dirty="0" smtClean="0">
                <a:latin typeface="Calibri" panose="020F0502020204030204" pitchFamily="34" charset="0"/>
                <a:cs typeface="Calibri" panose="020F0502020204030204" pitchFamily="34" charset="0"/>
              </a:rPr>
              <a:t>mobile</a:t>
            </a:r>
            <a:r>
              <a:rPr lang="fr-BE" sz="2000" dirty="0">
                <a:latin typeface="Calibri" panose="020F0502020204030204" pitchFamily="34" charset="0"/>
                <a:cs typeface="Calibri" panose="020F0502020204030204" pitchFamily="34" charset="0"/>
              </a:rPr>
              <a:t> (GB </a:t>
            </a:r>
            <a:r>
              <a:rPr lang="fr-BE" sz="2000" dirty="0" err="1">
                <a:latin typeface="Calibri" panose="020F0502020204030204" pitchFamily="34" charset="0"/>
                <a:cs typeface="Calibri" panose="020F0502020204030204" pitchFamily="34" charset="0"/>
              </a:rPr>
              <a:t>pe</a:t>
            </a:r>
            <a:r>
              <a:rPr lang="fr-BE" sz="2000" dirty="0">
                <a:latin typeface="Calibri" panose="020F0502020204030204" pitchFamily="34" charset="0"/>
                <a:cs typeface="Calibri" panose="020F0502020204030204" pitchFamily="34" charset="0"/>
              </a:rPr>
              <a:t> </a:t>
            </a:r>
            <a:r>
              <a:rPr lang="fr-BE" sz="2000" dirty="0" err="1">
                <a:latin typeface="Calibri" panose="020F0502020204030204" pitchFamily="34" charset="0"/>
                <a:cs typeface="Calibri" panose="020F0502020204030204" pitchFamily="34" charset="0"/>
              </a:rPr>
              <a:t>lună</a:t>
            </a:r>
            <a:r>
              <a:rPr lang="fr-BE" sz="2000" dirty="0">
                <a:latin typeface="Calibri" panose="020F0502020204030204" pitchFamily="34" charset="0"/>
                <a:cs typeface="Calibri" panose="020F0502020204030204" pitchFamily="34" charset="0"/>
              </a:rPr>
              <a:t> </a:t>
            </a:r>
            <a:r>
              <a:rPr lang="ro-RO" sz="2000" dirty="0" smtClean="0">
                <a:latin typeface="Calibri" panose="020F0502020204030204" pitchFamily="34" charset="0"/>
                <a:cs typeface="Calibri" panose="020F0502020204030204" pitchFamily="34" charset="0"/>
              </a:rPr>
              <a:t>) </a:t>
            </a:r>
            <a:r>
              <a:rPr lang="fr-BE" sz="2000" dirty="0" err="1" smtClean="0">
                <a:latin typeface="Calibri" panose="020F0502020204030204" pitchFamily="34" charset="0"/>
                <a:cs typeface="Calibri" panose="020F0502020204030204" pitchFamily="34" charset="0"/>
              </a:rPr>
              <a:t>diferă</a:t>
            </a:r>
            <a:r>
              <a:rPr lang="fr-BE" sz="2000" dirty="0" smtClean="0">
                <a:latin typeface="Calibri" panose="020F0502020204030204" pitchFamily="34" charset="0"/>
                <a:cs typeface="Calibri" panose="020F0502020204030204" pitchFamily="34" charset="0"/>
              </a:rPr>
              <a:t> </a:t>
            </a:r>
            <a:r>
              <a:rPr lang="fr-BE" sz="2000" dirty="0">
                <a:latin typeface="Calibri" panose="020F0502020204030204" pitchFamily="34" charset="0"/>
                <a:cs typeface="Calibri" panose="020F0502020204030204" pitchFamily="34" charset="0"/>
              </a:rPr>
              <a:t>de la o </a:t>
            </a:r>
            <a:r>
              <a:rPr lang="fr-BE" sz="2000" dirty="0" err="1">
                <a:latin typeface="Calibri" panose="020F0502020204030204" pitchFamily="34" charset="0"/>
                <a:cs typeface="Calibri" panose="020F0502020204030204" pitchFamily="34" charset="0"/>
              </a:rPr>
              <a:t>țară</a:t>
            </a:r>
            <a:r>
              <a:rPr lang="fr-BE" sz="2000" dirty="0">
                <a:latin typeface="Calibri" panose="020F0502020204030204" pitchFamily="34" charset="0"/>
                <a:cs typeface="Calibri" panose="020F0502020204030204" pitchFamily="34" charset="0"/>
              </a:rPr>
              <a:t> </a:t>
            </a:r>
            <a:r>
              <a:rPr lang="fr-BE" sz="2000" dirty="0" err="1">
                <a:latin typeface="Calibri" panose="020F0502020204030204" pitchFamily="34" charset="0"/>
                <a:cs typeface="Calibri" panose="020F0502020204030204" pitchFamily="34" charset="0"/>
              </a:rPr>
              <a:t>sau</a:t>
            </a:r>
            <a:r>
              <a:rPr lang="fr-BE" sz="2000" dirty="0">
                <a:latin typeface="Calibri" panose="020F0502020204030204" pitchFamily="34" charset="0"/>
                <a:cs typeface="Calibri" panose="020F0502020204030204" pitchFamily="34" charset="0"/>
              </a:rPr>
              <a:t> </a:t>
            </a:r>
            <a:r>
              <a:rPr lang="fr-BE" sz="2000" dirty="0" err="1">
                <a:latin typeface="Calibri" panose="020F0502020204030204" pitchFamily="34" charset="0"/>
                <a:cs typeface="Calibri" panose="020F0502020204030204" pitchFamily="34" charset="0"/>
              </a:rPr>
              <a:t>regiune</a:t>
            </a:r>
            <a:r>
              <a:rPr lang="fr-BE" sz="2000" dirty="0">
                <a:latin typeface="Calibri" panose="020F0502020204030204" pitchFamily="34" charset="0"/>
                <a:cs typeface="Calibri" panose="020F0502020204030204" pitchFamily="34" charset="0"/>
              </a:rPr>
              <a:t> la </a:t>
            </a:r>
            <a:r>
              <a:rPr lang="fr-BE" sz="2000" dirty="0" err="1">
                <a:latin typeface="Calibri" panose="020F0502020204030204" pitchFamily="34" charset="0"/>
                <a:cs typeface="Calibri" panose="020F0502020204030204" pitchFamily="34" charset="0"/>
              </a:rPr>
              <a:t>alta</a:t>
            </a:r>
            <a:r>
              <a:rPr lang="fr-BE" sz="2000" dirty="0">
                <a:latin typeface="Calibri" panose="020F0502020204030204" pitchFamily="34" charset="0"/>
                <a:cs typeface="Calibri" panose="020F0502020204030204" pitchFamily="34" charset="0"/>
              </a:rPr>
              <a:t>, </a:t>
            </a:r>
            <a:r>
              <a:rPr lang="fr-BE" sz="2000" dirty="0" err="1">
                <a:latin typeface="Calibri" panose="020F0502020204030204" pitchFamily="34" charset="0"/>
                <a:cs typeface="Calibri" panose="020F0502020204030204" pitchFamily="34" charset="0"/>
              </a:rPr>
              <a:t>fiind</a:t>
            </a:r>
            <a:r>
              <a:rPr lang="fr-BE" sz="2000" dirty="0">
                <a:latin typeface="Calibri" panose="020F0502020204030204" pitchFamily="34" charset="0"/>
                <a:cs typeface="Calibri" panose="020F0502020204030204" pitchFamily="34" charset="0"/>
              </a:rPr>
              <a:t> </a:t>
            </a:r>
            <a:r>
              <a:rPr lang="fr-BE" sz="2000" dirty="0" err="1">
                <a:latin typeface="Calibri" panose="020F0502020204030204" pitchFamily="34" charset="0"/>
                <a:cs typeface="Calibri" panose="020F0502020204030204" pitchFamily="34" charset="0"/>
              </a:rPr>
              <a:t>determinată</a:t>
            </a:r>
            <a:r>
              <a:rPr lang="fr-BE" sz="2000" dirty="0">
                <a:latin typeface="Calibri" panose="020F0502020204030204" pitchFamily="34" charset="0"/>
                <a:cs typeface="Calibri" panose="020F0502020204030204" pitchFamily="34" charset="0"/>
              </a:rPr>
              <a:t> de </a:t>
            </a:r>
            <a:r>
              <a:rPr lang="fr-BE" sz="2000" dirty="0" err="1">
                <a:latin typeface="Calibri" panose="020F0502020204030204" pitchFamily="34" charset="0"/>
                <a:cs typeface="Calibri" panose="020F0502020204030204" pitchFamily="34" charset="0"/>
              </a:rPr>
              <a:t>factori</a:t>
            </a:r>
            <a:r>
              <a:rPr lang="fr-BE" sz="2000" dirty="0">
                <a:latin typeface="Calibri" panose="020F0502020204030204" pitchFamily="34" charset="0"/>
                <a:cs typeface="Calibri" panose="020F0502020204030204" pitchFamily="34" charset="0"/>
              </a:rPr>
              <a:t> </a:t>
            </a:r>
            <a:r>
              <a:rPr lang="fr-BE" sz="2000" dirty="0" err="1">
                <a:latin typeface="Calibri" panose="020F0502020204030204" pitchFamily="34" charset="0"/>
                <a:cs typeface="Calibri" panose="020F0502020204030204" pitchFamily="34" charset="0"/>
              </a:rPr>
              <a:t>precum</a:t>
            </a:r>
            <a:r>
              <a:rPr lang="fr-BE" sz="2000" dirty="0">
                <a:latin typeface="Calibri" panose="020F0502020204030204" pitchFamily="34" charset="0"/>
                <a:cs typeface="Calibri" panose="020F0502020204030204" pitchFamily="34" charset="0"/>
              </a:rPr>
              <a:t> </a:t>
            </a:r>
            <a:r>
              <a:rPr lang="fr-BE" sz="2000" dirty="0" err="1">
                <a:latin typeface="Calibri" panose="020F0502020204030204" pitchFamily="34" charset="0"/>
                <a:cs typeface="Calibri" panose="020F0502020204030204" pitchFamily="34" charset="0"/>
              </a:rPr>
              <a:t>performanța</a:t>
            </a:r>
            <a:r>
              <a:rPr lang="fr-BE" sz="2000" dirty="0">
                <a:latin typeface="Calibri" panose="020F0502020204030204" pitchFamily="34" charset="0"/>
                <a:cs typeface="Calibri" panose="020F0502020204030204" pitchFamily="34" charset="0"/>
              </a:rPr>
              <a:t> </a:t>
            </a:r>
            <a:r>
              <a:rPr lang="fr-BE" sz="2000" dirty="0" err="1">
                <a:latin typeface="Calibri" panose="020F0502020204030204" pitchFamily="34" charset="0"/>
                <a:cs typeface="Calibri" panose="020F0502020204030204" pitchFamily="34" charset="0"/>
              </a:rPr>
              <a:t>dispozitivelor</a:t>
            </a:r>
            <a:r>
              <a:rPr lang="fr-BE" sz="2000" dirty="0">
                <a:latin typeface="Calibri" panose="020F0502020204030204" pitchFamily="34" charset="0"/>
                <a:cs typeface="Calibri" panose="020F0502020204030204" pitchFamily="34" charset="0"/>
              </a:rPr>
              <a:t>, </a:t>
            </a:r>
            <a:r>
              <a:rPr lang="fr-BE" sz="2000" dirty="0" err="1">
                <a:latin typeface="Calibri" panose="020F0502020204030204" pitchFamily="34" charset="0"/>
                <a:cs typeface="Calibri" panose="020F0502020204030204" pitchFamily="34" charset="0"/>
              </a:rPr>
              <a:t>conținutul</a:t>
            </a:r>
            <a:r>
              <a:rPr lang="fr-BE" sz="2000" dirty="0">
                <a:latin typeface="Calibri" panose="020F0502020204030204" pitchFamily="34" charset="0"/>
                <a:cs typeface="Calibri" panose="020F0502020204030204" pitchFamily="34" charset="0"/>
              </a:rPr>
              <a:t> </a:t>
            </a:r>
            <a:r>
              <a:rPr lang="fr-BE" sz="2000" dirty="0" err="1">
                <a:latin typeface="Calibri" panose="020F0502020204030204" pitchFamily="34" charset="0"/>
                <a:cs typeface="Calibri" panose="020F0502020204030204" pitchFamily="34" charset="0"/>
              </a:rPr>
              <a:t>cu</a:t>
            </a:r>
            <a:r>
              <a:rPr lang="fr-BE" sz="2000" dirty="0">
                <a:latin typeface="Calibri" panose="020F0502020204030204" pitchFamily="34" charset="0"/>
                <a:cs typeface="Calibri" panose="020F0502020204030204" pitchFamily="34" charset="0"/>
              </a:rPr>
              <a:t> un </a:t>
            </a:r>
            <a:r>
              <a:rPr lang="fr-BE" sz="2000" dirty="0" err="1">
                <a:latin typeface="Calibri" panose="020F0502020204030204" pitchFamily="34" charset="0"/>
                <a:cs typeface="Calibri" panose="020F0502020204030204" pitchFamily="34" charset="0"/>
              </a:rPr>
              <a:t>consum</a:t>
            </a:r>
            <a:r>
              <a:rPr lang="fr-BE" sz="2000" dirty="0">
                <a:latin typeface="Calibri" panose="020F0502020204030204" pitchFamily="34" charset="0"/>
                <a:cs typeface="Calibri" panose="020F0502020204030204" pitchFamily="34" charset="0"/>
              </a:rPr>
              <a:t> </a:t>
            </a:r>
            <a:r>
              <a:rPr lang="fr-BE" sz="2000" dirty="0" err="1">
                <a:latin typeface="Calibri" panose="020F0502020204030204" pitchFamily="34" charset="0"/>
                <a:cs typeface="Calibri" panose="020F0502020204030204" pitchFamily="34" charset="0"/>
              </a:rPr>
              <a:t>ridicat</a:t>
            </a:r>
            <a:r>
              <a:rPr lang="fr-BE" sz="2000" dirty="0">
                <a:latin typeface="Calibri" panose="020F0502020204030204" pitchFamily="34" charset="0"/>
                <a:cs typeface="Calibri" panose="020F0502020204030204" pitchFamily="34" charset="0"/>
              </a:rPr>
              <a:t> de date </a:t>
            </a:r>
            <a:r>
              <a:rPr lang="fr-BE" sz="2000" dirty="0" err="1">
                <a:latin typeface="Calibri" panose="020F0502020204030204" pitchFamily="34" charset="0"/>
                <a:cs typeface="Calibri" panose="020F0502020204030204" pitchFamily="34" charset="0"/>
              </a:rPr>
              <a:t>și</a:t>
            </a:r>
            <a:r>
              <a:rPr lang="fr-BE" sz="2000" dirty="0">
                <a:latin typeface="Calibri" panose="020F0502020204030204" pitchFamily="34" charset="0"/>
                <a:cs typeface="Calibri" panose="020F0502020204030204" pitchFamily="34" charset="0"/>
              </a:rPr>
              <a:t> </a:t>
            </a:r>
            <a:r>
              <a:rPr lang="fr-BE" sz="2000" dirty="0" err="1">
                <a:latin typeface="Calibri" panose="020F0502020204030204" pitchFamily="34" charset="0"/>
                <a:cs typeface="Calibri" panose="020F0502020204030204" pitchFamily="34" charset="0"/>
              </a:rPr>
              <a:t>îmbunătățirile</a:t>
            </a:r>
            <a:r>
              <a:rPr lang="fr-BE" sz="2000" dirty="0">
                <a:latin typeface="Calibri" panose="020F0502020204030204" pitchFamily="34" charset="0"/>
                <a:cs typeface="Calibri" panose="020F0502020204030204" pitchFamily="34" charset="0"/>
              </a:rPr>
              <a:t> </a:t>
            </a:r>
            <a:r>
              <a:rPr lang="fr-BE" sz="2000" dirty="0" err="1">
                <a:latin typeface="Calibri" panose="020F0502020204030204" pitchFamily="34" charset="0"/>
                <a:cs typeface="Calibri" panose="020F0502020204030204" pitchFamily="34" charset="0"/>
              </a:rPr>
              <a:t>aduse</a:t>
            </a:r>
            <a:r>
              <a:rPr lang="fr-BE" sz="2000" dirty="0">
                <a:latin typeface="Calibri" panose="020F0502020204030204" pitchFamily="34" charset="0"/>
                <a:cs typeface="Calibri" panose="020F0502020204030204" pitchFamily="34" charset="0"/>
              </a:rPr>
              <a:t> </a:t>
            </a:r>
            <a:r>
              <a:rPr lang="fr-BE" sz="2000" dirty="0" err="1">
                <a:latin typeface="Calibri" panose="020F0502020204030204" pitchFamily="34" charset="0"/>
                <a:cs typeface="Calibri" panose="020F0502020204030204" pitchFamily="34" charset="0"/>
              </a:rPr>
              <a:t>rețelelor</a:t>
            </a:r>
            <a:r>
              <a:rPr lang="fr-BE" sz="2000" dirty="0">
                <a:latin typeface="Calibri" panose="020F0502020204030204" pitchFamily="34" charset="0"/>
                <a:cs typeface="Calibri" panose="020F0502020204030204" pitchFamily="34" charset="0"/>
              </a:rPr>
              <a:t>. Se </a:t>
            </a:r>
            <a:r>
              <a:rPr lang="fr-BE" sz="2000" dirty="0" err="1">
                <a:latin typeface="Calibri" panose="020F0502020204030204" pitchFamily="34" charset="0"/>
                <a:cs typeface="Calibri" panose="020F0502020204030204" pitchFamily="34" charset="0"/>
              </a:rPr>
              <a:t>estimează</a:t>
            </a:r>
            <a:r>
              <a:rPr lang="fr-BE" sz="2000" dirty="0">
                <a:latin typeface="Calibri" panose="020F0502020204030204" pitchFamily="34" charset="0"/>
                <a:cs typeface="Calibri" panose="020F0502020204030204" pitchFamily="34" charset="0"/>
              </a:rPr>
              <a:t> </a:t>
            </a:r>
            <a:r>
              <a:rPr lang="fr-BE" sz="2000" dirty="0" err="1">
                <a:latin typeface="Calibri" panose="020F0502020204030204" pitchFamily="34" charset="0"/>
                <a:cs typeface="Calibri" panose="020F0502020204030204" pitchFamily="34" charset="0"/>
              </a:rPr>
              <a:t>că</a:t>
            </a:r>
            <a:r>
              <a:rPr lang="fr-BE" sz="2000" dirty="0">
                <a:latin typeface="Calibri" panose="020F0502020204030204" pitchFamily="34" charset="0"/>
                <a:cs typeface="Calibri" panose="020F0502020204030204" pitchFamily="34" charset="0"/>
              </a:rPr>
              <a:t>, </a:t>
            </a:r>
            <a:r>
              <a:rPr lang="fr-BE" sz="2000" dirty="0" err="1">
                <a:latin typeface="Calibri" panose="020F0502020204030204" pitchFamily="34" charset="0"/>
                <a:cs typeface="Calibri" panose="020F0502020204030204" pitchFamily="34" charset="0"/>
              </a:rPr>
              <a:t>până</a:t>
            </a:r>
            <a:r>
              <a:rPr lang="fr-BE" sz="2000" dirty="0">
                <a:latin typeface="Calibri" panose="020F0502020204030204" pitchFamily="34" charset="0"/>
                <a:cs typeface="Calibri" panose="020F0502020204030204" pitchFamily="34" charset="0"/>
              </a:rPr>
              <a:t> </a:t>
            </a:r>
            <a:r>
              <a:rPr lang="fr-BE" sz="2000" dirty="0" err="1">
                <a:latin typeface="Calibri" panose="020F0502020204030204" pitchFamily="34" charset="0"/>
                <a:cs typeface="Calibri" panose="020F0502020204030204" pitchFamily="34" charset="0"/>
              </a:rPr>
              <a:t>în</a:t>
            </a:r>
            <a:r>
              <a:rPr lang="fr-BE" sz="2000" dirty="0">
                <a:latin typeface="Calibri" panose="020F0502020204030204" pitchFamily="34" charset="0"/>
                <a:cs typeface="Calibri" panose="020F0502020204030204" pitchFamily="34" charset="0"/>
              </a:rPr>
              <a:t> 2028, </a:t>
            </a:r>
            <a:r>
              <a:rPr lang="fr-BE" sz="2000" dirty="0" err="1">
                <a:latin typeface="Calibri" panose="020F0502020204030204" pitchFamily="34" charset="0"/>
                <a:cs typeface="Calibri" panose="020F0502020204030204" pitchFamily="34" charset="0"/>
              </a:rPr>
              <a:t>consumul</a:t>
            </a:r>
            <a:r>
              <a:rPr lang="fr-BE" sz="2000" dirty="0">
                <a:latin typeface="Calibri" panose="020F0502020204030204" pitchFamily="34" charset="0"/>
                <a:cs typeface="Calibri" panose="020F0502020204030204" pitchFamily="34" charset="0"/>
              </a:rPr>
              <a:t> </a:t>
            </a:r>
            <a:r>
              <a:rPr lang="fr-BE" sz="2000" dirty="0" err="1">
                <a:latin typeface="Calibri" panose="020F0502020204030204" pitchFamily="34" charset="0"/>
                <a:cs typeface="Calibri" panose="020F0502020204030204" pitchFamily="34" charset="0"/>
              </a:rPr>
              <a:t>mediu</a:t>
            </a:r>
            <a:r>
              <a:rPr lang="fr-BE" sz="2000" dirty="0">
                <a:latin typeface="Calibri" panose="020F0502020204030204" pitchFamily="34" charset="0"/>
                <a:cs typeface="Calibri" panose="020F0502020204030204" pitchFamily="34" charset="0"/>
              </a:rPr>
              <a:t> </a:t>
            </a:r>
            <a:r>
              <a:rPr lang="fr-BE" sz="2000" dirty="0" err="1">
                <a:latin typeface="Calibri" panose="020F0502020204030204" pitchFamily="34" charset="0"/>
                <a:cs typeface="Calibri" panose="020F0502020204030204" pitchFamily="34" charset="0"/>
              </a:rPr>
              <a:t>lunar</a:t>
            </a:r>
            <a:r>
              <a:rPr lang="fr-BE" sz="2000" dirty="0">
                <a:latin typeface="Calibri" panose="020F0502020204030204" pitchFamily="34" charset="0"/>
                <a:cs typeface="Calibri" panose="020F0502020204030204" pitchFamily="34" charset="0"/>
              </a:rPr>
              <a:t> de date </a:t>
            </a:r>
            <a:r>
              <a:rPr lang="fr-BE" sz="2000" dirty="0" err="1">
                <a:latin typeface="Calibri" panose="020F0502020204030204" pitchFamily="34" charset="0"/>
                <a:cs typeface="Calibri" panose="020F0502020204030204" pitchFamily="34" charset="0"/>
              </a:rPr>
              <a:t>pe</a:t>
            </a:r>
            <a:r>
              <a:rPr lang="fr-BE" sz="2000" dirty="0">
                <a:latin typeface="Calibri" panose="020F0502020204030204" pitchFamily="34" charset="0"/>
                <a:cs typeface="Calibri" panose="020F0502020204030204" pitchFamily="34" charset="0"/>
              </a:rPr>
              <a:t> smartphone va </a:t>
            </a:r>
            <a:r>
              <a:rPr lang="fr-BE" sz="2000" dirty="0" err="1">
                <a:latin typeface="Calibri" panose="020F0502020204030204" pitchFamily="34" charset="0"/>
                <a:cs typeface="Calibri" panose="020F0502020204030204" pitchFamily="34" charset="0"/>
              </a:rPr>
              <a:t>depăși</a:t>
            </a:r>
            <a:r>
              <a:rPr lang="fr-BE" sz="2000" dirty="0">
                <a:latin typeface="Calibri" panose="020F0502020204030204" pitchFamily="34" charset="0"/>
                <a:cs typeface="Calibri" panose="020F0502020204030204" pitchFamily="34" charset="0"/>
              </a:rPr>
              <a:t> 20 GB </a:t>
            </a:r>
            <a:r>
              <a:rPr lang="fr-BE" sz="2000" dirty="0" err="1">
                <a:latin typeface="Calibri" panose="020F0502020204030204" pitchFamily="34" charset="0"/>
                <a:cs typeface="Calibri" panose="020F0502020204030204" pitchFamily="34" charset="0"/>
              </a:rPr>
              <a:t>și</a:t>
            </a:r>
            <a:r>
              <a:rPr lang="fr-BE" sz="2000" dirty="0">
                <a:latin typeface="Calibri" panose="020F0502020204030204" pitchFamily="34" charset="0"/>
                <a:cs typeface="Calibri" panose="020F0502020204030204" pitchFamily="34" charset="0"/>
              </a:rPr>
              <a:t> va </a:t>
            </a:r>
            <a:r>
              <a:rPr lang="fr-BE" sz="2000" dirty="0" err="1">
                <a:latin typeface="Calibri" panose="020F0502020204030204" pitchFamily="34" charset="0"/>
                <a:cs typeface="Calibri" panose="020F0502020204030204" pitchFamily="34" charset="0"/>
              </a:rPr>
              <a:t>ajunge</a:t>
            </a:r>
            <a:r>
              <a:rPr lang="fr-BE" sz="2000" dirty="0">
                <a:latin typeface="Calibri" panose="020F0502020204030204" pitchFamily="34" charset="0"/>
                <a:cs typeface="Calibri" panose="020F0502020204030204" pitchFamily="34" charset="0"/>
              </a:rPr>
              <a:t> la 47 GB la </a:t>
            </a:r>
            <a:r>
              <a:rPr lang="fr-BE" sz="2000" dirty="0" err="1">
                <a:latin typeface="Calibri" panose="020F0502020204030204" pitchFamily="34" charset="0"/>
                <a:cs typeface="Calibri" panose="020F0502020204030204" pitchFamily="34" charset="0"/>
              </a:rPr>
              <a:t>nivel</a:t>
            </a:r>
            <a:r>
              <a:rPr lang="fr-BE" sz="2000" dirty="0">
                <a:latin typeface="Calibri" panose="020F0502020204030204" pitchFamily="34" charset="0"/>
                <a:cs typeface="Calibri" panose="020F0502020204030204" pitchFamily="34" charset="0"/>
              </a:rPr>
              <a:t> global.</a:t>
            </a:r>
            <a:endParaRPr lang="ro-RO"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14281992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gradFill flip="none" rotWithShape="1">
          <a:gsLst>
            <a:gs pos="50000">
              <a:schemeClr val="accent3">
                <a:lumMod val="20000"/>
                <a:lumOff val="80000"/>
              </a:schemeClr>
            </a:gs>
            <a:gs pos="76000">
              <a:schemeClr val="accent2">
                <a:lumMod val="60000"/>
                <a:lumOff val="40000"/>
              </a:schemeClr>
            </a:gs>
            <a:gs pos="92000">
              <a:schemeClr val="accent3">
                <a:lumMod val="60000"/>
                <a:lumOff val="40000"/>
              </a:schemeClr>
            </a:gs>
          </a:gsLst>
          <a:lin ang="2700000" scaled="1"/>
          <a:tileRect/>
        </a:gradFill>
        <a:effectLst/>
      </p:bgPr>
    </p:bg>
    <p:spTree>
      <p:nvGrpSpPr>
        <p:cNvPr id="1" name=""/>
        <p:cNvGrpSpPr/>
        <p:nvPr/>
      </p:nvGrpSpPr>
      <p:grpSpPr>
        <a:xfrm>
          <a:off x="0" y="0"/>
          <a:ext cx="0" cy="0"/>
          <a:chOff x="0" y="0"/>
          <a:chExt cx="0" cy="0"/>
        </a:xfrm>
      </p:grpSpPr>
      <p:sp>
        <p:nvSpPr>
          <p:cNvPr id="2" name="CasetăText 1"/>
          <p:cNvSpPr txBox="1"/>
          <p:nvPr/>
        </p:nvSpPr>
        <p:spPr>
          <a:xfrm>
            <a:off x="611560" y="476672"/>
            <a:ext cx="7992888" cy="5016758"/>
          </a:xfrm>
          <a:prstGeom prst="rect">
            <a:avLst/>
          </a:prstGeom>
          <a:noFill/>
        </p:spPr>
        <p:txBody>
          <a:bodyPr wrap="square" rtlCol="0">
            <a:spAutoFit/>
          </a:bodyPr>
          <a:lstStyle/>
          <a:p>
            <a:pPr algn="just"/>
            <a:r>
              <a:rPr lang="ro-RO" sz="2000" dirty="0" smtClean="0">
                <a:latin typeface="Calibri" panose="020F0502020204030204" pitchFamily="34" charset="0"/>
                <a:cs typeface="Calibri" panose="020F0502020204030204" pitchFamily="34" charset="0"/>
              </a:rPr>
              <a:t>	</a:t>
            </a:r>
            <a:r>
              <a:rPr lang="en-US" sz="2000" dirty="0" err="1" smtClean="0">
                <a:latin typeface="Calibri" panose="020F0502020204030204" pitchFamily="34" charset="0"/>
                <a:cs typeface="Calibri" panose="020F0502020204030204" pitchFamily="34" charset="0"/>
              </a:rPr>
              <a:t>Evoluția</a:t>
            </a:r>
            <a:r>
              <a:rPr lang="en-US" sz="2000" dirty="0" smtClean="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comunicațiilor</a:t>
            </a:r>
            <a:r>
              <a:rPr lang="en-US" sz="2000" dirty="0">
                <a:latin typeface="Calibri" panose="020F0502020204030204" pitchFamily="34" charset="0"/>
                <a:cs typeface="Calibri" panose="020F0502020204030204" pitchFamily="34" charset="0"/>
              </a:rPr>
              <a:t> mobile, de la </a:t>
            </a:r>
            <a:r>
              <a:rPr lang="en-US" sz="2000" dirty="0" err="1">
                <a:latin typeface="Calibri" panose="020F0502020204030204" pitchFamily="34" charset="0"/>
                <a:cs typeface="Calibri" panose="020F0502020204030204" pitchFamily="34" charset="0"/>
              </a:rPr>
              <a:t>tehnologia</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analogică</a:t>
            </a:r>
            <a:r>
              <a:rPr lang="en-US" sz="2000" dirty="0">
                <a:latin typeface="Calibri" panose="020F0502020204030204" pitchFamily="34" charset="0"/>
                <a:cs typeface="Calibri" panose="020F0502020204030204" pitchFamily="34" charset="0"/>
              </a:rPr>
              <a:t> 1G </a:t>
            </a:r>
            <a:r>
              <a:rPr lang="en-US" sz="2000" dirty="0" err="1">
                <a:latin typeface="Calibri" panose="020F0502020204030204" pitchFamily="34" charset="0"/>
                <a:cs typeface="Calibri" panose="020F0502020204030204" pitchFamily="34" charset="0"/>
              </a:rPr>
              <a:t>până</a:t>
            </a:r>
            <a:r>
              <a:rPr lang="en-US" sz="2000" dirty="0">
                <a:latin typeface="Calibri" panose="020F0502020204030204" pitchFamily="34" charset="0"/>
                <a:cs typeface="Calibri" panose="020F0502020204030204" pitchFamily="34" charset="0"/>
              </a:rPr>
              <a:t> la </a:t>
            </a:r>
            <a:r>
              <a:rPr lang="en-US" sz="2000" dirty="0" err="1">
                <a:latin typeface="Calibri" panose="020F0502020204030204" pitchFamily="34" charset="0"/>
                <a:cs typeface="Calibri" panose="020F0502020204030204" pitchFamily="34" charset="0"/>
              </a:rPr>
              <a:t>standardele</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avansate</a:t>
            </a:r>
            <a:r>
              <a:rPr lang="en-US" sz="2000" dirty="0">
                <a:latin typeface="Calibri" panose="020F0502020204030204" pitchFamily="34" charset="0"/>
                <a:cs typeface="Calibri" panose="020F0502020204030204" pitchFamily="34" charset="0"/>
              </a:rPr>
              <a:t> ale </a:t>
            </a:r>
            <a:r>
              <a:rPr lang="en-US" sz="2000" dirty="0" err="1">
                <a:latin typeface="Calibri" panose="020F0502020204030204" pitchFamily="34" charset="0"/>
                <a:cs typeface="Calibri" panose="020F0502020204030204" pitchFamily="34" charset="0"/>
              </a:rPr>
              <a:t>rețelelor</a:t>
            </a:r>
            <a:r>
              <a:rPr lang="en-US" sz="2000" dirty="0">
                <a:latin typeface="Calibri" panose="020F0502020204030204" pitchFamily="34" charset="0"/>
                <a:cs typeface="Calibri" panose="020F0502020204030204" pitchFamily="34" charset="0"/>
              </a:rPr>
              <a:t> 5G NR, </a:t>
            </a:r>
            <a:r>
              <a:rPr lang="en-US" sz="2000" dirty="0" err="1">
                <a:latin typeface="Calibri" panose="020F0502020204030204" pitchFamily="34" charset="0"/>
                <a:cs typeface="Calibri" panose="020F0502020204030204" pitchFamily="34" charset="0"/>
              </a:rPr>
              <a:t>evidențiază</a:t>
            </a:r>
            <a:r>
              <a:rPr lang="en-US" sz="2000" dirty="0">
                <a:latin typeface="Calibri" panose="020F0502020204030204" pitchFamily="34" charset="0"/>
                <a:cs typeface="Calibri" panose="020F0502020204030204" pitchFamily="34" charset="0"/>
              </a:rPr>
              <a:t> un </a:t>
            </a:r>
            <a:r>
              <a:rPr lang="en-US" sz="2000" dirty="0" err="1">
                <a:latin typeface="Calibri" panose="020F0502020204030204" pitchFamily="34" charset="0"/>
                <a:cs typeface="Calibri" panose="020F0502020204030204" pitchFamily="34" charset="0"/>
              </a:rPr>
              <a:t>progres</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semnificativ</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în</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domeniul</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telecomunicațiilor</a:t>
            </a:r>
            <a:r>
              <a:rPr lang="en-US" sz="2000" dirty="0">
                <a:latin typeface="Calibri" panose="020F0502020204030204" pitchFamily="34" charset="0"/>
                <a:cs typeface="Calibri" panose="020F0502020204030204" pitchFamily="34" charset="0"/>
              </a:rPr>
              <a:t>. 5G </a:t>
            </a:r>
            <a:r>
              <a:rPr lang="en-US" sz="2000" dirty="0" err="1">
                <a:latin typeface="Calibri" panose="020F0502020204030204" pitchFamily="34" charset="0"/>
                <a:cs typeface="Calibri" panose="020F0502020204030204" pitchFamily="34" charset="0"/>
              </a:rPr>
              <a:t>reprezintă</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mai</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mult</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decât</a:t>
            </a:r>
            <a:r>
              <a:rPr lang="en-US" sz="2000" dirty="0">
                <a:latin typeface="Calibri" panose="020F0502020204030204" pitchFamily="34" charset="0"/>
                <a:cs typeface="Calibri" panose="020F0502020204030204" pitchFamily="34" charset="0"/>
              </a:rPr>
              <a:t> o </a:t>
            </a:r>
            <a:r>
              <a:rPr lang="en-US" sz="2000" dirty="0" err="1">
                <a:latin typeface="Calibri" panose="020F0502020204030204" pitchFamily="34" charset="0"/>
                <a:cs typeface="Calibri" panose="020F0502020204030204" pitchFamily="34" charset="0"/>
              </a:rPr>
              <a:t>simplă</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îmbunătățire</a:t>
            </a:r>
            <a:r>
              <a:rPr lang="en-US" sz="2000" dirty="0">
                <a:latin typeface="Calibri" panose="020F0502020204030204" pitchFamily="34" charset="0"/>
                <a:cs typeface="Calibri" panose="020F0502020204030204" pitchFamily="34" charset="0"/>
              </a:rPr>
              <a:t> a </a:t>
            </a:r>
            <a:r>
              <a:rPr lang="en-US" sz="2000" dirty="0" err="1">
                <a:latin typeface="Calibri" panose="020F0502020204030204" pitchFamily="34" charset="0"/>
                <a:cs typeface="Calibri" panose="020F0502020204030204" pitchFamily="34" charset="0"/>
              </a:rPr>
              <a:t>generațiilor</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anterioare</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este</a:t>
            </a:r>
            <a:r>
              <a:rPr lang="en-US" sz="2000" dirty="0">
                <a:latin typeface="Calibri" panose="020F0502020204030204" pitchFamily="34" charset="0"/>
                <a:cs typeface="Calibri" panose="020F0502020204030204" pitchFamily="34" charset="0"/>
              </a:rPr>
              <a:t> o </a:t>
            </a:r>
            <a:r>
              <a:rPr lang="en-US" sz="2000" dirty="0" err="1">
                <a:latin typeface="Calibri" panose="020F0502020204030204" pitchFamily="34" charset="0"/>
                <a:cs typeface="Calibri" panose="020F0502020204030204" pitchFamily="34" charset="0"/>
              </a:rPr>
              <a:t>schimbare</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fundamentală</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în</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modul</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în</a:t>
            </a:r>
            <a:r>
              <a:rPr lang="en-US" sz="2000" dirty="0">
                <a:latin typeface="Calibri" panose="020F0502020204030204" pitchFamily="34" charset="0"/>
                <a:cs typeface="Calibri" panose="020F0502020204030204" pitchFamily="34" charset="0"/>
              </a:rPr>
              <a:t> care se </a:t>
            </a:r>
            <a:r>
              <a:rPr lang="en-US" sz="2000" dirty="0" err="1">
                <a:latin typeface="Calibri" panose="020F0502020204030204" pitchFamily="34" charset="0"/>
                <a:cs typeface="Calibri" panose="020F0502020204030204" pitchFamily="34" charset="0"/>
              </a:rPr>
              <a:t>realizează</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conectivitatea</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globală</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prin</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viteze</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mai</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mari</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latențe</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extrem</a:t>
            </a:r>
            <a:r>
              <a:rPr lang="en-US" sz="2000" dirty="0">
                <a:latin typeface="Calibri" panose="020F0502020204030204" pitchFamily="34" charset="0"/>
                <a:cs typeface="Calibri" panose="020F0502020204030204" pitchFamily="34" charset="0"/>
              </a:rPr>
              <a:t> de </a:t>
            </a:r>
            <a:r>
              <a:rPr lang="en-US" sz="2000" dirty="0" err="1">
                <a:latin typeface="Calibri" panose="020F0502020204030204" pitchFamily="34" charset="0"/>
                <a:cs typeface="Calibri" panose="020F0502020204030204" pitchFamily="34" charset="0"/>
              </a:rPr>
              <a:t>scăzute</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și</a:t>
            </a:r>
            <a:r>
              <a:rPr lang="en-US" sz="2000" dirty="0">
                <a:latin typeface="Calibri" panose="020F0502020204030204" pitchFamily="34" charset="0"/>
                <a:cs typeface="Calibri" panose="020F0502020204030204" pitchFamily="34" charset="0"/>
              </a:rPr>
              <a:t> o capacitate </a:t>
            </a:r>
            <a:r>
              <a:rPr lang="en-US" sz="2000" dirty="0" err="1">
                <a:latin typeface="Calibri" panose="020F0502020204030204" pitchFamily="34" charset="0"/>
                <a:cs typeface="Calibri" panose="020F0502020204030204" pitchFamily="34" charset="0"/>
              </a:rPr>
              <a:t>masivă</a:t>
            </a:r>
            <a:r>
              <a:rPr lang="en-US" sz="2000" dirty="0">
                <a:latin typeface="Calibri" panose="020F0502020204030204" pitchFamily="34" charset="0"/>
                <a:cs typeface="Calibri" panose="020F0502020204030204" pitchFamily="34" charset="0"/>
              </a:rPr>
              <a:t> de </a:t>
            </a:r>
            <a:r>
              <a:rPr lang="en-US" sz="2000" dirty="0" err="1">
                <a:latin typeface="Calibri" panose="020F0502020204030204" pitchFamily="34" charset="0"/>
                <a:cs typeface="Calibri" panose="020F0502020204030204" pitchFamily="34" charset="0"/>
              </a:rPr>
              <a:t>conectare</a:t>
            </a:r>
            <a:r>
              <a:rPr lang="en-US" sz="2000" dirty="0">
                <a:latin typeface="Calibri" panose="020F0502020204030204" pitchFamily="34" charset="0"/>
                <a:cs typeface="Calibri" panose="020F0502020204030204" pitchFamily="34" charset="0"/>
              </a:rPr>
              <a:t> a </a:t>
            </a:r>
            <a:r>
              <a:rPr lang="en-US" sz="2000" dirty="0" err="1" smtClean="0">
                <a:latin typeface="Calibri" panose="020F0502020204030204" pitchFamily="34" charset="0"/>
                <a:cs typeface="Calibri" panose="020F0502020204030204" pitchFamily="34" charset="0"/>
              </a:rPr>
              <a:t>dispozitivelor</a:t>
            </a:r>
            <a:r>
              <a:rPr lang="ro-RO" sz="2000" dirty="0" smtClean="0">
                <a:latin typeface="Calibri" panose="020F0502020204030204" pitchFamily="34" charset="0"/>
                <a:cs typeface="Calibri" panose="020F0502020204030204" pitchFamily="34" charset="0"/>
              </a:rPr>
              <a:t>.</a:t>
            </a:r>
          </a:p>
          <a:p>
            <a:pPr algn="just"/>
            <a:r>
              <a:rPr lang="ro-RO" sz="2000" dirty="0" smtClean="0">
                <a:latin typeface="Calibri" panose="020F0502020204030204" pitchFamily="34" charset="0"/>
                <a:cs typeface="Calibri" panose="020F0502020204030204" pitchFamily="34" charset="0"/>
              </a:rPr>
              <a:t>	</a:t>
            </a:r>
            <a:r>
              <a:rPr lang="en-US" sz="2000" dirty="0" err="1" smtClean="0">
                <a:latin typeface="Calibri" panose="020F0502020204030204" pitchFamily="34" charset="0"/>
                <a:cs typeface="Calibri" panose="020F0502020204030204" pitchFamily="34" charset="0"/>
              </a:rPr>
              <a:t>Arhitectura</a:t>
            </a:r>
            <a:r>
              <a:rPr lang="en-US" sz="2000" dirty="0" smtClean="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modulară</a:t>
            </a:r>
            <a:r>
              <a:rPr lang="en-US" sz="2000" dirty="0">
                <a:latin typeface="Calibri" panose="020F0502020204030204" pitchFamily="34" charset="0"/>
                <a:cs typeface="Calibri" panose="020F0502020204030204" pitchFamily="34" charset="0"/>
              </a:rPr>
              <a:t> a </a:t>
            </a:r>
            <a:r>
              <a:rPr lang="en-US" sz="2000" dirty="0" err="1">
                <a:latin typeface="Calibri" panose="020F0502020204030204" pitchFamily="34" charset="0"/>
                <a:cs typeface="Calibri" panose="020F0502020204030204" pitchFamily="34" charset="0"/>
              </a:rPr>
              <a:t>rețelelor</a:t>
            </a:r>
            <a:r>
              <a:rPr lang="en-US" sz="2000" dirty="0">
                <a:latin typeface="Calibri" panose="020F0502020204030204" pitchFamily="34" charset="0"/>
                <a:cs typeface="Calibri" panose="020F0502020204030204" pitchFamily="34" charset="0"/>
              </a:rPr>
              <a:t> 5G, care include </a:t>
            </a:r>
            <a:r>
              <a:rPr lang="en-US" sz="2000" dirty="0" err="1">
                <a:latin typeface="Calibri" panose="020F0502020204030204" pitchFamily="34" charset="0"/>
                <a:cs typeface="Calibri" panose="020F0502020204030204" pitchFamily="34" charset="0"/>
              </a:rPr>
              <a:t>Rețeaua</a:t>
            </a:r>
            <a:r>
              <a:rPr lang="en-US" sz="2000" dirty="0">
                <a:latin typeface="Calibri" panose="020F0502020204030204" pitchFamily="34" charset="0"/>
                <a:cs typeface="Calibri" panose="020F0502020204030204" pitchFamily="34" charset="0"/>
              </a:rPr>
              <a:t> de </a:t>
            </a:r>
            <a:r>
              <a:rPr lang="en-US" sz="2000" dirty="0" err="1">
                <a:latin typeface="Calibri" panose="020F0502020204030204" pitchFamily="34" charset="0"/>
                <a:cs typeface="Calibri" panose="020F0502020204030204" pitchFamily="34" charset="0"/>
              </a:rPr>
              <a:t>Acces</a:t>
            </a:r>
            <a:r>
              <a:rPr lang="en-US" sz="2000" dirty="0">
                <a:latin typeface="Calibri" panose="020F0502020204030204" pitchFamily="34" charset="0"/>
                <a:cs typeface="Calibri" panose="020F0502020204030204" pitchFamily="34" charset="0"/>
              </a:rPr>
              <a:t> Radio (RAN) </a:t>
            </a:r>
            <a:r>
              <a:rPr lang="en-US" sz="2000" dirty="0" err="1">
                <a:latin typeface="Calibri" panose="020F0502020204030204" pitchFamily="34" charset="0"/>
                <a:cs typeface="Calibri" panose="020F0502020204030204" pitchFamily="34" charset="0"/>
              </a:rPr>
              <a:t>și</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Rețeaua</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Centrală</a:t>
            </a:r>
            <a:r>
              <a:rPr lang="en-US" sz="2000" dirty="0">
                <a:latin typeface="Calibri" panose="020F0502020204030204" pitchFamily="34" charset="0"/>
                <a:cs typeface="Calibri" panose="020F0502020204030204" pitchFamily="34" charset="0"/>
              </a:rPr>
              <a:t> (Core Network), </a:t>
            </a:r>
            <a:r>
              <a:rPr lang="en-US" sz="2000" dirty="0" err="1">
                <a:latin typeface="Calibri" panose="020F0502020204030204" pitchFamily="34" charset="0"/>
                <a:cs typeface="Calibri" panose="020F0502020204030204" pitchFamily="34" charset="0"/>
              </a:rPr>
              <a:t>permite</a:t>
            </a:r>
            <a:r>
              <a:rPr lang="en-US" sz="2000" dirty="0">
                <a:latin typeface="Calibri" panose="020F0502020204030204" pitchFamily="34" charset="0"/>
                <a:cs typeface="Calibri" panose="020F0502020204030204" pitchFamily="34" charset="0"/>
              </a:rPr>
              <a:t> o </a:t>
            </a:r>
            <a:r>
              <a:rPr lang="en-US" sz="2000" dirty="0" err="1">
                <a:latin typeface="Calibri" panose="020F0502020204030204" pitchFamily="34" charset="0"/>
                <a:cs typeface="Calibri" panose="020F0502020204030204" pitchFamily="34" charset="0"/>
              </a:rPr>
              <a:t>flexibilitate</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sporită</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și</a:t>
            </a:r>
            <a:r>
              <a:rPr lang="en-US" sz="2000" dirty="0">
                <a:latin typeface="Calibri" panose="020F0502020204030204" pitchFamily="34" charset="0"/>
                <a:cs typeface="Calibri" panose="020F0502020204030204" pitchFamily="34" charset="0"/>
              </a:rPr>
              <a:t> o </a:t>
            </a:r>
            <a:r>
              <a:rPr lang="en-US" sz="2000" dirty="0" err="1">
                <a:latin typeface="Calibri" panose="020F0502020204030204" pitchFamily="34" charset="0"/>
                <a:cs typeface="Calibri" panose="020F0502020204030204" pitchFamily="34" charset="0"/>
              </a:rPr>
              <a:t>integrare</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eficientă</a:t>
            </a:r>
            <a:r>
              <a:rPr lang="en-US" sz="2000" dirty="0">
                <a:latin typeface="Calibri" panose="020F0502020204030204" pitchFamily="34" charset="0"/>
                <a:cs typeface="Calibri" panose="020F0502020204030204" pitchFamily="34" charset="0"/>
              </a:rPr>
              <a:t> a </a:t>
            </a:r>
            <a:r>
              <a:rPr lang="en-US" sz="2000" dirty="0" err="1">
                <a:latin typeface="Calibri" panose="020F0502020204030204" pitchFamily="34" charset="0"/>
                <a:cs typeface="Calibri" panose="020F0502020204030204" pitchFamily="34" charset="0"/>
              </a:rPr>
              <a:t>tehnologiilor</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noi</a:t>
            </a:r>
            <a:r>
              <a:rPr lang="en-US" sz="2000" dirty="0">
                <a:latin typeface="Calibri" panose="020F0502020204030204" pitchFamily="34" charset="0"/>
                <a:cs typeface="Calibri" panose="020F0502020204030204" pitchFamily="34" charset="0"/>
              </a:rPr>
              <a:t> cu </a:t>
            </a:r>
            <a:r>
              <a:rPr lang="en-US" sz="2000" dirty="0" err="1">
                <a:latin typeface="Calibri" panose="020F0502020204030204" pitchFamily="34" charset="0"/>
                <a:cs typeface="Calibri" panose="020F0502020204030204" pitchFamily="34" charset="0"/>
              </a:rPr>
              <a:t>cele</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existente</a:t>
            </a:r>
            <a:r>
              <a:rPr lang="en-US" sz="2000" dirty="0">
                <a:latin typeface="Calibri" panose="020F0502020204030204" pitchFamily="34" charset="0"/>
                <a:cs typeface="Calibri" panose="020F0502020204030204" pitchFamily="34" charset="0"/>
              </a:rPr>
              <a:t>. De </a:t>
            </a:r>
            <a:r>
              <a:rPr lang="en-US" sz="2000" dirty="0" err="1">
                <a:latin typeface="Calibri" panose="020F0502020204030204" pitchFamily="34" charset="0"/>
                <a:cs typeface="Calibri" panose="020F0502020204030204" pitchFamily="34" charset="0"/>
              </a:rPr>
              <a:t>asemenea</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conectivitatea</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duală</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prin</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nodurile</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eNB</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și</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gNB</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asigură</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tranziția</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lină</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între</a:t>
            </a:r>
            <a:r>
              <a:rPr lang="en-US" sz="2000" dirty="0">
                <a:latin typeface="Calibri" panose="020F0502020204030204" pitchFamily="34" charset="0"/>
                <a:cs typeface="Calibri" panose="020F0502020204030204" pitchFamily="34" charset="0"/>
              </a:rPr>
              <a:t> LTE </a:t>
            </a:r>
            <a:r>
              <a:rPr lang="en-US" sz="2000" dirty="0" err="1">
                <a:latin typeface="Calibri" panose="020F0502020204030204" pitchFamily="34" charset="0"/>
                <a:cs typeface="Calibri" panose="020F0502020204030204" pitchFamily="34" charset="0"/>
              </a:rPr>
              <a:t>și</a:t>
            </a:r>
            <a:r>
              <a:rPr lang="en-US" sz="2000" dirty="0">
                <a:latin typeface="Calibri" panose="020F0502020204030204" pitchFamily="34" charset="0"/>
                <a:cs typeface="Calibri" panose="020F0502020204030204" pitchFamily="34" charset="0"/>
              </a:rPr>
              <a:t> NR, </a:t>
            </a:r>
            <a:r>
              <a:rPr lang="en-US" sz="2000" dirty="0" err="1">
                <a:latin typeface="Calibri" panose="020F0502020204030204" pitchFamily="34" charset="0"/>
                <a:cs typeface="Calibri" panose="020F0502020204030204" pitchFamily="34" charset="0"/>
              </a:rPr>
              <a:t>facilitând</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implementarea</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opțiunilor</a:t>
            </a:r>
            <a:r>
              <a:rPr lang="en-US" sz="2000" dirty="0">
                <a:latin typeface="Calibri" panose="020F0502020204030204" pitchFamily="34" charset="0"/>
                <a:cs typeface="Calibri" panose="020F0502020204030204" pitchFamily="34" charset="0"/>
              </a:rPr>
              <a:t> „non-standalone” </a:t>
            </a:r>
            <a:r>
              <a:rPr lang="en-US" sz="2000" dirty="0" err="1">
                <a:latin typeface="Calibri" panose="020F0502020204030204" pitchFamily="34" charset="0"/>
                <a:cs typeface="Calibri" panose="020F0502020204030204" pitchFamily="34" charset="0"/>
              </a:rPr>
              <a:t>și</a:t>
            </a:r>
            <a:r>
              <a:rPr lang="en-US" sz="2000" dirty="0">
                <a:latin typeface="Calibri" panose="020F0502020204030204" pitchFamily="34" charset="0"/>
                <a:cs typeface="Calibri" panose="020F0502020204030204" pitchFamily="34" charset="0"/>
              </a:rPr>
              <a:t> „standalone</a:t>
            </a:r>
            <a:r>
              <a:rPr lang="en-US" sz="2000" dirty="0" smtClean="0">
                <a:latin typeface="Calibri" panose="020F0502020204030204" pitchFamily="34" charset="0"/>
                <a:cs typeface="Calibri" panose="020F0502020204030204" pitchFamily="34" charset="0"/>
              </a:rPr>
              <a:t>”.</a:t>
            </a:r>
            <a:endParaRPr lang="ro-RO" sz="2000" dirty="0" smtClean="0">
              <a:latin typeface="Calibri" panose="020F0502020204030204" pitchFamily="34" charset="0"/>
              <a:cs typeface="Calibri" panose="020F0502020204030204" pitchFamily="34" charset="0"/>
            </a:endParaRPr>
          </a:p>
          <a:p>
            <a:pPr algn="just"/>
            <a:r>
              <a:rPr lang="ro-RO" sz="2000" dirty="0" smtClean="0">
                <a:latin typeface="Calibri" panose="020F0502020204030204" pitchFamily="34" charset="0"/>
                <a:cs typeface="Calibri" panose="020F0502020204030204" pitchFamily="34" charset="0"/>
              </a:rPr>
              <a:t>	</a:t>
            </a:r>
            <a:r>
              <a:rPr lang="fr-BE" sz="2000" dirty="0" smtClean="0">
                <a:latin typeface="Calibri" panose="020F0502020204030204" pitchFamily="34" charset="0"/>
                <a:cs typeface="Calibri" panose="020F0502020204030204" pitchFamily="34" charset="0"/>
              </a:rPr>
              <a:t>La </a:t>
            </a:r>
            <a:r>
              <a:rPr lang="fr-BE" sz="2000" dirty="0" err="1">
                <a:latin typeface="Calibri" panose="020F0502020204030204" pitchFamily="34" charset="0"/>
                <a:cs typeface="Calibri" panose="020F0502020204030204" pitchFamily="34" charset="0"/>
              </a:rPr>
              <a:t>nivel</a:t>
            </a:r>
            <a:r>
              <a:rPr lang="fr-BE" sz="2000" dirty="0">
                <a:latin typeface="Calibri" panose="020F0502020204030204" pitchFamily="34" charset="0"/>
                <a:cs typeface="Calibri" panose="020F0502020204030204" pitchFamily="34" charset="0"/>
              </a:rPr>
              <a:t> global, </a:t>
            </a:r>
            <a:r>
              <a:rPr lang="fr-BE" sz="2000" dirty="0" err="1">
                <a:latin typeface="Calibri" panose="020F0502020204030204" pitchFamily="34" charset="0"/>
                <a:cs typeface="Calibri" panose="020F0502020204030204" pitchFamily="34" charset="0"/>
              </a:rPr>
              <a:t>lansările</a:t>
            </a:r>
            <a:r>
              <a:rPr lang="fr-BE" sz="2000" dirty="0">
                <a:latin typeface="Calibri" panose="020F0502020204030204" pitchFamily="34" charset="0"/>
                <a:cs typeface="Calibri" panose="020F0502020204030204" pitchFamily="34" charset="0"/>
              </a:rPr>
              <a:t> </a:t>
            </a:r>
            <a:r>
              <a:rPr lang="fr-BE" sz="2000" dirty="0" err="1">
                <a:latin typeface="Calibri" panose="020F0502020204030204" pitchFamily="34" charset="0"/>
                <a:cs typeface="Calibri" panose="020F0502020204030204" pitchFamily="34" charset="0"/>
              </a:rPr>
              <a:t>comerciale</a:t>
            </a:r>
            <a:r>
              <a:rPr lang="fr-BE" sz="2000" dirty="0">
                <a:latin typeface="Calibri" panose="020F0502020204030204" pitchFamily="34" charset="0"/>
                <a:cs typeface="Calibri" panose="020F0502020204030204" pitchFamily="34" charset="0"/>
              </a:rPr>
              <a:t> ale </a:t>
            </a:r>
            <a:r>
              <a:rPr lang="fr-BE" sz="2000" dirty="0" err="1">
                <a:latin typeface="Calibri" panose="020F0502020204030204" pitchFamily="34" charset="0"/>
                <a:cs typeface="Calibri" panose="020F0502020204030204" pitchFamily="34" charset="0"/>
              </a:rPr>
              <a:t>rețelelor</a:t>
            </a:r>
            <a:r>
              <a:rPr lang="fr-BE" sz="2000" dirty="0">
                <a:latin typeface="Calibri" panose="020F0502020204030204" pitchFamily="34" charset="0"/>
                <a:cs typeface="Calibri" panose="020F0502020204030204" pitchFamily="34" charset="0"/>
              </a:rPr>
              <a:t> 5G au </a:t>
            </a:r>
            <a:r>
              <a:rPr lang="fr-BE" sz="2000" dirty="0" err="1">
                <a:latin typeface="Calibri" panose="020F0502020204030204" pitchFamily="34" charset="0"/>
                <a:cs typeface="Calibri" panose="020F0502020204030204" pitchFamily="34" charset="0"/>
              </a:rPr>
              <a:t>demonstrat</a:t>
            </a:r>
            <a:r>
              <a:rPr lang="fr-BE" sz="2000" dirty="0">
                <a:latin typeface="Calibri" panose="020F0502020204030204" pitchFamily="34" charset="0"/>
                <a:cs typeface="Calibri" panose="020F0502020204030204" pitchFamily="34" charset="0"/>
              </a:rPr>
              <a:t> o </a:t>
            </a:r>
            <a:r>
              <a:rPr lang="fr-BE" sz="2000" dirty="0" err="1">
                <a:latin typeface="Calibri" panose="020F0502020204030204" pitchFamily="34" charset="0"/>
                <a:cs typeface="Calibri" panose="020F0502020204030204" pitchFamily="34" charset="0"/>
              </a:rPr>
              <a:t>creștere</a:t>
            </a:r>
            <a:r>
              <a:rPr lang="fr-BE" sz="2000" dirty="0">
                <a:latin typeface="Calibri" panose="020F0502020204030204" pitchFamily="34" charset="0"/>
                <a:cs typeface="Calibri" panose="020F0502020204030204" pitchFamily="34" charset="0"/>
              </a:rPr>
              <a:t> </a:t>
            </a:r>
            <a:r>
              <a:rPr lang="fr-BE" sz="2000" dirty="0" err="1">
                <a:latin typeface="Calibri" panose="020F0502020204030204" pitchFamily="34" charset="0"/>
                <a:cs typeface="Calibri" panose="020F0502020204030204" pitchFamily="34" charset="0"/>
              </a:rPr>
              <a:t>rapidă</a:t>
            </a:r>
            <a:r>
              <a:rPr lang="fr-BE" sz="2000" dirty="0">
                <a:latin typeface="Calibri" panose="020F0502020204030204" pitchFamily="34" charset="0"/>
                <a:cs typeface="Calibri" panose="020F0502020204030204" pitchFamily="34" charset="0"/>
              </a:rPr>
              <a:t> a </a:t>
            </a:r>
            <a:r>
              <a:rPr lang="fr-BE" sz="2000" dirty="0" err="1">
                <a:latin typeface="Calibri" panose="020F0502020204030204" pitchFamily="34" charset="0"/>
                <a:cs typeface="Calibri" panose="020F0502020204030204" pitchFamily="34" charset="0"/>
              </a:rPr>
              <a:t>adopției</a:t>
            </a:r>
            <a:r>
              <a:rPr lang="fr-BE" sz="2000" dirty="0">
                <a:latin typeface="Calibri" panose="020F0502020204030204" pitchFamily="34" charset="0"/>
                <a:cs typeface="Calibri" panose="020F0502020204030204" pitchFamily="34" charset="0"/>
              </a:rPr>
              <a:t> </a:t>
            </a:r>
            <a:r>
              <a:rPr lang="fr-BE" sz="2000" dirty="0" err="1">
                <a:latin typeface="Calibri" panose="020F0502020204030204" pitchFamily="34" charset="0"/>
                <a:cs typeface="Calibri" panose="020F0502020204030204" pitchFamily="34" charset="0"/>
              </a:rPr>
              <a:t>în</a:t>
            </a:r>
            <a:r>
              <a:rPr lang="fr-BE" sz="2000" dirty="0">
                <a:latin typeface="Calibri" panose="020F0502020204030204" pitchFamily="34" charset="0"/>
                <a:cs typeface="Calibri" panose="020F0502020204030204" pitchFamily="34" charset="0"/>
              </a:rPr>
              <a:t> </a:t>
            </a:r>
            <a:r>
              <a:rPr lang="fr-BE" sz="2000" dirty="0" err="1">
                <a:latin typeface="Calibri" panose="020F0502020204030204" pitchFamily="34" charset="0"/>
                <a:cs typeface="Calibri" panose="020F0502020204030204" pitchFamily="34" charset="0"/>
              </a:rPr>
              <a:t>regiunile</a:t>
            </a:r>
            <a:r>
              <a:rPr lang="fr-BE" sz="2000" dirty="0">
                <a:latin typeface="Calibri" panose="020F0502020204030204" pitchFamily="34" charset="0"/>
                <a:cs typeface="Calibri" panose="020F0502020204030204" pitchFamily="34" charset="0"/>
              </a:rPr>
              <a:t> </a:t>
            </a:r>
            <a:r>
              <a:rPr lang="fr-BE" sz="2000" dirty="0" err="1">
                <a:latin typeface="Calibri" panose="020F0502020204030204" pitchFamily="34" charset="0"/>
                <a:cs typeface="Calibri" panose="020F0502020204030204" pitchFamily="34" charset="0"/>
              </a:rPr>
              <a:t>dezvoltate</a:t>
            </a:r>
            <a:r>
              <a:rPr lang="fr-BE" sz="2000" dirty="0">
                <a:latin typeface="Calibri" panose="020F0502020204030204" pitchFamily="34" charset="0"/>
                <a:cs typeface="Calibri" panose="020F0502020204030204" pitchFamily="34" charset="0"/>
              </a:rPr>
              <a:t> </a:t>
            </a:r>
            <a:r>
              <a:rPr lang="fr-BE" sz="2000" dirty="0" err="1">
                <a:latin typeface="Calibri" panose="020F0502020204030204" pitchFamily="34" charset="0"/>
                <a:cs typeface="Calibri" panose="020F0502020204030204" pitchFamily="34" charset="0"/>
              </a:rPr>
              <a:t>și</a:t>
            </a:r>
            <a:r>
              <a:rPr lang="fr-BE" sz="2000" dirty="0">
                <a:latin typeface="Calibri" panose="020F0502020204030204" pitchFamily="34" charset="0"/>
                <a:cs typeface="Calibri" panose="020F0502020204030204" pitchFamily="34" charset="0"/>
              </a:rPr>
              <a:t> o </a:t>
            </a:r>
            <a:r>
              <a:rPr lang="fr-BE" sz="2000" dirty="0" err="1">
                <a:latin typeface="Calibri" panose="020F0502020204030204" pitchFamily="34" charset="0"/>
                <a:cs typeface="Calibri" panose="020F0502020204030204" pitchFamily="34" charset="0"/>
              </a:rPr>
              <a:t>influență</a:t>
            </a:r>
            <a:r>
              <a:rPr lang="fr-BE" sz="2000" dirty="0">
                <a:latin typeface="Calibri" panose="020F0502020204030204" pitchFamily="34" charset="0"/>
                <a:cs typeface="Calibri" panose="020F0502020204030204" pitchFamily="34" charset="0"/>
              </a:rPr>
              <a:t> </a:t>
            </a:r>
            <a:r>
              <a:rPr lang="fr-BE" sz="2000" dirty="0" err="1">
                <a:latin typeface="Calibri" panose="020F0502020204030204" pitchFamily="34" charset="0"/>
                <a:cs typeface="Calibri" panose="020F0502020204030204" pitchFamily="34" charset="0"/>
              </a:rPr>
              <a:t>semnificativă</a:t>
            </a:r>
            <a:r>
              <a:rPr lang="fr-BE" sz="2000" dirty="0">
                <a:latin typeface="Calibri" panose="020F0502020204030204" pitchFamily="34" charset="0"/>
                <a:cs typeface="Calibri" panose="020F0502020204030204" pitchFamily="34" charset="0"/>
              </a:rPr>
              <a:t> </a:t>
            </a:r>
            <a:r>
              <a:rPr lang="fr-BE" sz="2000" dirty="0" err="1">
                <a:latin typeface="Calibri" panose="020F0502020204030204" pitchFamily="34" charset="0"/>
                <a:cs typeface="Calibri" panose="020F0502020204030204" pitchFamily="34" charset="0"/>
              </a:rPr>
              <a:t>asupra</a:t>
            </a:r>
            <a:r>
              <a:rPr lang="fr-BE" sz="2000" dirty="0">
                <a:latin typeface="Calibri" panose="020F0502020204030204" pitchFamily="34" charset="0"/>
                <a:cs typeface="Calibri" panose="020F0502020204030204" pitchFamily="34" charset="0"/>
              </a:rPr>
              <a:t> </a:t>
            </a:r>
            <a:r>
              <a:rPr lang="fr-BE" sz="2000" dirty="0" err="1">
                <a:latin typeface="Calibri" panose="020F0502020204030204" pitchFamily="34" charset="0"/>
                <a:cs typeface="Calibri" panose="020F0502020204030204" pitchFamily="34" charset="0"/>
              </a:rPr>
              <a:t>traficului</a:t>
            </a:r>
            <a:r>
              <a:rPr lang="fr-BE" sz="2000" dirty="0">
                <a:latin typeface="Calibri" panose="020F0502020204030204" pitchFamily="34" charset="0"/>
                <a:cs typeface="Calibri" panose="020F0502020204030204" pitchFamily="34" charset="0"/>
              </a:rPr>
              <a:t> mobil.</a:t>
            </a:r>
            <a:endParaRPr lang="ro-RO"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90387892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tx2">
                <a:lumMod val="40000"/>
                <a:lumOff val="60000"/>
              </a:schemeClr>
            </a:gs>
            <a:gs pos="39999">
              <a:schemeClr val="accent2">
                <a:lumMod val="60000"/>
                <a:lumOff val="40000"/>
              </a:schemeClr>
            </a:gs>
            <a:gs pos="70000">
              <a:srgbClr val="C4D6EB"/>
            </a:gs>
            <a:gs pos="100000">
              <a:schemeClr val="accent2">
                <a:lumMod val="60000"/>
                <a:lumOff val="40000"/>
              </a:schemeClr>
            </a:gs>
          </a:gsLst>
          <a:path path="shape">
            <a:fillToRect l="50000" t="50000" r="50000" b="50000"/>
          </a:path>
          <a:tileRect/>
        </a:gradFill>
        <a:effectLst/>
      </p:bgPr>
    </p:bg>
    <p:spTree>
      <p:nvGrpSpPr>
        <p:cNvPr id="1" name=""/>
        <p:cNvGrpSpPr/>
        <p:nvPr/>
      </p:nvGrpSpPr>
      <p:grpSpPr>
        <a:xfrm>
          <a:off x="0" y="0"/>
          <a:ext cx="0" cy="0"/>
          <a:chOff x="0" y="0"/>
          <a:chExt cx="0" cy="0"/>
        </a:xfrm>
      </p:grpSpPr>
      <p:sp>
        <p:nvSpPr>
          <p:cNvPr id="2" name="CasetăText 1"/>
          <p:cNvSpPr txBox="1"/>
          <p:nvPr/>
        </p:nvSpPr>
        <p:spPr>
          <a:xfrm>
            <a:off x="899592" y="764704"/>
            <a:ext cx="7416824" cy="52322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algn="ctr"/>
            <a:r>
              <a:rPr lang="ro-RO" sz="2800" b="1" dirty="0" smtClean="0">
                <a:solidFill>
                  <a:srgbClr val="6076B4">
                    <a:lumMod val="20000"/>
                    <a:lumOff val="80000"/>
                  </a:srgbClr>
                </a:solidFill>
                <a:effectLst>
                  <a:outerShdw blurRad="38100" dist="38100" dir="2700000" algn="tl">
                    <a:srgbClr val="000000">
                      <a:alpha val="43137"/>
                    </a:srgbClr>
                  </a:outerShdw>
                </a:effectLst>
                <a:latin typeface="Times New Roman" pitchFamily="18" charset="0"/>
                <a:cs typeface="Times New Roman" pitchFamily="18" charset="0"/>
              </a:rPr>
              <a:t>Referințe</a:t>
            </a:r>
            <a:endParaRPr lang="ro-RO" sz="2800" b="1" dirty="0">
              <a:solidFill>
                <a:srgbClr val="6076B4">
                  <a:lumMod val="20000"/>
                  <a:lumOff val="80000"/>
                </a:srgbClr>
              </a:solidFill>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3" name="CasetăText 2"/>
          <p:cNvSpPr txBox="1"/>
          <p:nvPr/>
        </p:nvSpPr>
        <p:spPr>
          <a:xfrm>
            <a:off x="899592" y="1700808"/>
            <a:ext cx="7416824" cy="4247317"/>
          </a:xfrm>
          <a:prstGeom prst="rect">
            <a:avLst/>
          </a:prstGeom>
          <a:noFill/>
        </p:spPr>
        <p:txBody>
          <a:bodyPr wrap="square" rtlCol="0">
            <a:spAutoFit/>
          </a:bodyPr>
          <a:lstStyle/>
          <a:p>
            <a:r>
              <a:rPr lang="ro-RO" dirty="0"/>
              <a:t>[1] Anton </a:t>
            </a:r>
            <a:r>
              <a:rPr lang="ro-RO" dirty="0" err="1"/>
              <a:t>Iacovlev</a:t>
            </a:r>
            <a:r>
              <a:rPr lang="ro-RO" dirty="0"/>
              <a:t>, „Analiza evoluției rețelelor mobile 5G: impactul serviciilor 5G în dezvoltarea durabilă a economiei”, în </a:t>
            </a:r>
            <a:r>
              <a:rPr lang="ro-RO" i="1" dirty="0"/>
              <a:t>Conferinţa tehnico-ştiinţifică a studenţilor, masteranzilor şi doctoranzilor = </a:t>
            </a:r>
            <a:r>
              <a:rPr lang="ro-RO" i="1" dirty="0" err="1"/>
              <a:t>Technical</a:t>
            </a:r>
            <a:r>
              <a:rPr lang="ro-RO" i="1" dirty="0"/>
              <a:t> </a:t>
            </a:r>
            <a:r>
              <a:rPr lang="ro-RO" i="1" dirty="0" err="1"/>
              <a:t>Scientific</a:t>
            </a:r>
            <a:r>
              <a:rPr lang="ro-RO" i="1" dirty="0"/>
              <a:t> </a:t>
            </a:r>
            <a:r>
              <a:rPr lang="ro-RO" i="1" dirty="0" err="1"/>
              <a:t>Conference</a:t>
            </a:r>
            <a:r>
              <a:rPr lang="ro-RO" i="1" dirty="0"/>
              <a:t> of </a:t>
            </a:r>
            <a:r>
              <a:rPr lang="ro-RO" i="1" dirty="0" err="1"/>
              <a:t>Undergraduate</a:t>
            </a:r>
            <a:r>
              <a:rPr lang="ro-RO" i="1" dirty="0"/>
              <a:t>, Master </a:t>
            </a:r>
            <a:r>
              <a:rPr lang="ro-RO" i="1" dirty="0" err="1"/>
              <a:t>and</a:t>
            </a:r>
            <a:r>
              <a:rPr lang="ro-RO" i="1" dirty="0"/>
              <a:t> </a:t>
            </a:r>
            <a:r>
              <a:rPr lang="ro-RO" i="1" dirty="0" err="1"/>
              <a:t>PhD</a:t>
            </a:r>
            <a:r>
              <a:rPr lang="ro-RO" i="1" dirty="0"/>
              <a:t> </a:t>
            </a:r>
            <a:r>
              <a:rPr lang="ro-RO" i="1" dirty="0" err="1"/>
              <a:t>Students</a:t>
            </a:r>
            <a:r>
              <a:rPr lang="ro-RO" i="1" dirty="0"/>
              <a:t>, Universitatea Tehnică a Moldovei</a:t>
            </a:r>
            <a:r>
              <a:rPr lang="ro-RO" dirty="0"/>
              <a:t>, Chișinău, Republica Moldova, vol. I, pp. 44-54, 27-29 Martie 2024</a:t>
            </a:r>
          </a:p>
          <a:p>
            <a:r>
              <a:rPr lang="en-US" dirty="0"/>
              <a:t>[2]  </a:t>
            </a:r>
            <a:r>
              <a:rPr lang="en-US" dirty="0" err="1"/>
              <a:t>Nicolae</a:t>
            </a:r>
            <a:r>
              <a:rPr lang="en-US" dirty="0"/>
              <a:t> </a:t>
            </a:r>
            <a:r>
              <a:rPr lang="en-US" dirty="0" err="1"/>
              <a:t>Sfetcu</a:t>
            </a:r>
            <a:r>
              <a:rPr lang="en-US" dirty="0"/>
              <a:t>, „</a:t>
            </a:r>
            <a:r>
              <a:rPr lang="en-US" dirty="0" err="1"/>
              <a:t>Puterea</a:t>
            </a:r>
            <a:r>
              <a:rPr lang="en-US" dirty="0"/>
              <a:t> </a:t>
            </a:r>
            <a:r>
              <a:rPr lang="en-US" dirty="0" err="1"/>
              <a:t>transformativă</a:t>
            </a:r>
            <a:r>
              <a:rPr lang="en-US" dirty="0"/>
              <a:t> a </a:t>
            </a:r>
            <a:r>
              <a:rPr lang="en-US" dirty="0" err="1"/>
              <a:t>tehnologiei</a:t>
            </a:r>
            <a:r>
              <a:rPr lang="en-US" dirty="0"/>
              <a:t> 5G - </a:t>
            </a:r>
            <a:r>
              <a:rPr lang="en-US" dirty="0" err="1"/>
              <a:t>Evoluție</a:t>
            </a:r>
            <a:r>
              <a:rPr lang="en-US" dirty="0"/>
              <a:t> </a:t>
            </a:r>
            <a:r>
              <a:rPr lang="en-US" dirty="0" err="1"/>
              <a:t>și</a:t>
            </a:r>
            <a:r>
              <a:rPr lang="en-US" dirty="0"/>
              <a:t> </a:t>
            </a:r>
            <a:r>
              <a:rPr lang="en-US" dirty="0" err="1"/>
              <a:t>conectivitate</a:t>
            </a:r>
            <a:r>
              <a:rPr lang="en-US" dirty="0"/>
              <a:t>”, </a:t>
            </a:r>
            <a:r>
              <a:rPr lang="en-US" dirty="0" err="1"/>
              <a:t>în</a:t>
            </a:r>
            <a:r>
              <a:rPr lang="en-US" dirty="0"/>
              <a:t> „IT &amp; C”, ISSN 2821 - 8469, ISSN – L 2821 - 8469, vol. II, </a:t>
            </a:r>
            <a:r>
              <a:rPr lang="en-US" dirty="0" err="1"/>
              <a:t>Numărul</a:t>
            </a:r>
            <a:r>
              <a:rPr lang="en-US" dirty="0"/>
              <a:t> 4, p. 5, </a:t>
            </a:r>
            <a:r>
              <a:rPr lang="en-US" dirty="0" err="1"/>
              <a:t>Decembrie</a:t>
            </a:r>
            <a:r>
              <a:rPr lang="en-US" dirty="0"/>
              <a:t> 2023</a:t>
            </a:r>
            <a:endParaRPr lang="ro-RO" dirty="0"/>
          </a:p>
          <a:p>
            <a:r>
              <a:rPr lang="en-US" dirty="0"/>
              <a:t>[3] Wayne Rash, "IT Needs to Start Thinking About 5G and Edge Cloud Computing", 7 </a:t>
            </a:r>
            <a:r>
              <a:rPr lang="en-US" dirty="0" err="1"/>
              <a:t>Februarie</a:t>
            </a:r>
            <a:r>
              <a:rPr lang="en-US" dirty="0"/>
              <a:t>, 2018</a:t>
            </a:r>
            <a:endParaRPr lang="ro-RO" dirty="0"/>
          </a:p>
          <a:p>
            <a:r>
              <a:rPr lang="en-US" dirty="0"/>
              <a:t>[4] </a:t>
            </a:r>
            <a:r>
              <a:rPr lang="en-US" dirty="0" err="1"/>
              <a:t>Lav</a:t>
            </a:r>
            <a:r>
              <a:rPr lang="en-US" dirty="0"/>
              <a:t> Gupta and Raj Jain, "Mobile Edge Computing – An Important Ingredient of 5G Networks", </a:t>
            </a:r>
            <a:r>
              <a:rPr lang="en-US" i="1" dirty="0"/>
              <a:t>IEEE </a:t>
            </a:r>
            <a:r>
              <a:rPr lang="en-US" i="1" dirty="0" err="1"/>
              <a:t>Softwarization</a:t>
            </a:r>
            <a:r>
              <a:rPr lang="en-US" dirty="0"/>
              <a:t>, USA, </a:t>
            </a:r>
            <a:r>
              <a:rPr lang="en-US" dirty="0" err="1"/>
              <a:t>Martie</a:t>
            </a:r>
            <a:r>
              <a:rPr lang="en-US" dirty="0"/>
              <a:t> 2016</a:t>
            </a:r>
            <a:endParaRPr lang="ro-RO" dirty="0"/>
          </a:p>
          <a:p>
            <a:r>
              <a:rPr lang="en-US" dirty="0"/>
              <a:t>[5] The RF Wireless World website, https://www.rfwireless-world.com/Terminology/5G-Speed-Vs-5G-Range	</a:t>
            </a:r>
            <a:endParaRPr lang="ro-RO" dirty="0">
              <a:solidFill>
                <a:prstClr val="black"/>
              </a:solidFill>
            </a:endParaRPr>
          </a:p>
        </p:txBody>
      </p:sp>
    </p:spTree>
    <p:extLst>
      <p:ext uri="{BB962C8B-B14F-4D97-AF65-F5344CB8AC3E}">
        <p14:creationId xmlns:p14="http://schemas.microsoft.com/office/powerpoint/2010/main" val="2987975705"/>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randombar(horizontal)">
                                      <p:cBhvr>
                                        <p:cTn id="7" dur="5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tx2">
                <a:lumMod val="40000"/>
                <a:lumOff val="60000"/>
              </a:schemeClr>
            </a:gs>
            <a:gs pos="39999">
              <a:schemeClr val="accent2">
                <a:lumMod val="60000"/>
                <a:lumOff val="40000"/>
              </a:schemeClr>
            </a:gs>
            <a:gs pos="70000">
              <a:srgbClr val="C4D6EB"/>
            </a:gs>
            <a:gs pos="100000">
              <a:schemeClr val="accent2">
                <a:lumMod val="60000"/>
                <a:lumOff val="40000"/>
              </a:schemeClr>
            </a:gs>
          </a:gsLst>
          <a:path path="shape">
            <a:fillToRect l="50000" t="50000" r="50000" b="50000"/>
          </a:path>
          <a:tileRect/>
        </a:gradFill>
        <a:effectLst/>
      </p:bgPr>
    </p:bg>
    <p:spTree>
      <p:nvGrpSpPr>
        <p:cNvPr id="1" name=""/>
        <p:cNvGrpSpPr/>
        <p:nvPr/>
      </p:nvGrpSpPr>
      <p:grpSpPr>
        <a:xfrm>
          <a:off x="0" y="0"/>
          <a:ext cx="0" cy="0"/>
          <a:chOff x="0" y="0"/>
          <a:chExt cx="0" cy="0"/>
        </a:xfrm>
      </p:grpSpPr>
      <p:sp>
        <p:nvSpPr>
          <p:cNvPr id="3" name="CasetăText 2"/>
          <p:cNvSpPr txBox="1"/>
          <p:nvPr/>
        </p:nvSpPr>
        <p:spPr>
          <a:xfrm>
            <a:off x="899592" y="836712"/>
            <a:ext cx="7416824" cy="5355312"/>
          </a:xfrm>
          <a:prstGeom prst="rect">
            <a:avLst/>
          </a:prstGeom>
          <a:noFill/>
        </p:spPr>
        <p:txBody>
          <a:bodyPr wrap="square" rtlCol="0">
            <a:spAutoFit/>
          </a:bodyPr>
          <a:lstStyle/>
          <a:p>
            <a:r>
              <a:rPr lang="ro-RO" dirty="0" smtClean="0"/>
              <a:t>[</a:t>
            </a:r>
            <a:r>
              <a:rPr lang="ro-RO" dirty="0"/>
              <a:t>6] </a:t>
            </a:r>
            <a:r>
              <a:rPr lang="en-US" dirty="0" err="1"/>
              <a:t>Younsun</a:t>
            </a:r>
            <a:r>
              <a:rPr lang="en-US" dirty="0"/>
              <a:t> Kim, </a:t>
            </a:r>
            <a:r>
              <a:rPr lang="en-US" dirty="0" err="1"/>
              <a:t>Youngbum</a:t>
            </a:r>
            <a:r>
              <a:rPr lang="en-US" dirty="0"/>
              <a:t> Kim, </a:t>
            </a:r>
            <a:r>
              <a:rPr lang="en-US" dirty="0" err="1"/>
              <a:t>Jinyoung</a:t>
            </a:r>
            <a:r>
              <a:rPr lang="en-US" dirty="0"/>
              <a:t> Oh, </a:t>
            </a:r>
            <a:r>
              <a:rPr lang="en-US" dirty="0" err="1"/>
              <a:t>Hyoungju</a:t>
            </a:r>
            <a:r>
              <a:rPr lang="en-US" dirty="0"/>
              <a:t> Ji, </a:t>
            </a:r>
            <a:r>
              <a:rPr lang="en-US" dirty="0" err="1"/>
              <a:t>Jeongho</a:t>
            </a:r>
            <a:r>
              <a:rPr lang="en-US" dirty="0"/>
              <a:t> Yeo, </a:t>
            </a:r>
            <a:r>
              <a:rPr lang="en-US" dirty="0" err="1"/>
              <a:t>Seunghoon</a:t>
            </a:r>
            <a:r>
              <a:rPr lang="en-US" dirty="0"/>
              <a:t> Choi, </a:t>
            </a:r>
            <a:r>
              <a:rPr lang="en-US" dirty="0" err="1"/>
              <a:t>Hyunseok</a:t>
            </a:r>
            <a:r>
              <a:rPr lang="en-US" dirty="0"/>
              <a:t> </a:t>
            </a:r>
            <a:r>
              <a:rPr lang="en-US" dirty="0" err="1"/>
              <a:t>Ryu</a:t>
            </a:r>
            <a:r>
              <a:rPr lang="en-US" dirty="0"/>
              <a:t>, </a:t>
            </a:r>
            <a:r>
              <a:rPr lang="en-US" dirty="0" err="1"/>
              <a:t>Hoondong</a:t>
            </a:r>
            <a:r>
              <a:rPr lang="en-US" dirty="0"/>
              <a:t> Noh, </a:t>
            </a:r>
            <a:r>
              <a:rPr lang="en-US" dirty="0" err="1"/>
              <a:t>Taehyoung</a:t>
            </a:r>
            <a:r>
              <a:rPr lang="en-US" dirty="0"/>
              <a:t> Kim, </a:t>
            </a:r>
            <a:r>
              <a:rPr lang="en-US" dirty="0" err="1"/>
              <a:t>Feifei</a:t>
            </a:r>
            <a:r>
              <a:rPr lang="en-US" dirty="0"/>
              <a:t> Sun, Yi Wang, </a:t>
            </a:r>
            <a:r>
              <a:rPr lang="en-US" dirty="0" err="1"/>
              <a:t>Yinan</a:t>
            </a:r>
            <a:r>
              <a:rPr lang="en-US" dirty="0"/>
              <a:t> Qi, and </a:t>
            </a:r>
            <a:r>
              <a:rPr lang="en-US" dirty="0" err="1"/>
              <a:t>Juho</a:t>
            </a:r>
            <a:r>
              <a:rPr lang="en-US" dirty="0"/>
              <a:t> Lee</a:t>
            </a:r>
            <a:r>
              <a:rPr lang="ro-RO" dirty="0"/>
              <a:t>, „</a:t>
            </a:r>
            <a:r>
              <a:rPr lang="en-US" dirty="0"/>
              <a:t>New Radio (NR) and Its Evolution toward 5G-Advanced”, </a:t>
            </a:r>
            <a:r>
              <a:rPr lang="en-US" i="1" dirty="0"/>
              <a:t>IEEE Wireless Communications</a:t>
            </a:r>
            <a:r>
              <a:rPr lang="en-US" dirty="0"/>
              <a:t>, </a:t>
            </a:r>
            <a:r>
              <a:rPr lang="en-US" dirty="0" err="1"/>
              <a:t>Iunie</a:t>
            </a:r>
            <a:r>
              <a:rPr lang="en-US" dirty="0"/>
              <a:t> 2019</a:t>
            </a:r>
            <a:endParaRPr lang="ro-RO" dirty="0"/>
          </a:p>
          <a:p>
            <a:r>
              <a:rPr lang="ro-RO" dirty="0"/>
              <a:t>[7] </a:t>
            </a:r>
            <a:r>
              <a:rPr lang="en-US" dirty="0"/>
              <a:t>Erik </a:t>
            </a:r>
            <a:r>
              <a:rPr lang="en-US" dirty="0" err="1"/>
              <a:t>Dahlman</a:t>
            </a:r>
            <a:r>
              <a:rPr lang="en-US" dirty="0"/>
              <a:t>, Stefan </a:t>
            </a:r>
            <a:r>
              <a:rPr lang="en-US" dirty="0" err="1"/>
              <a:t>Parkvall</a:t>
            </a:r>
            <a:r>
              <a:rPr lang="en-US" dirty="0"/>
              <a:t>, Johan </a:t>
            </a:r>
            <a:r>
              <a:rPr lang="en-US" dirty="0" err="1"/>
              <a:t>Skold</a:t>
            </a:r>
            <a:r>
              <a:rPr lang="en-US" dirty="0"/>
              <a:t>, </a:t>
            </a:r>
            <a:r>
              <a:rPr lang="en-US" i="1" dirty="0"/>
              <a:t>5G NR: The Next Generation Wireless Access Technology</a:t>
            </a:r>
            <a:r>
              <a:rPr lang="en-US" dirty="0"/>
              <a:t>, Ed. Academic Press, 2018</a:t>
            </a:r>
            <a:endParaRPr lang="ro-RO" dirty="0"/>
          </a:p>
          <a:p>
            <a:r>
              <a:rPr lang="en-US" dirty="0"/>
              <a:t>[8] </a:t>
            </a:r>
            <a:r>
              <a:rPr lang="en-US" dirty="0" err="1"/>
              <a:t>Jayanta</a:t>
            </a:r>
            <a:r>
              <a:rPr lang="en-US" dirty="0"/>
              <a:t> Kumar Ray, </a:t>
            </a:r>
            <a:r>
              <a:rPr lang="en-US" dirty="0" err="1"/>
              <a:t>Rogina</a:t>
            </a:r>
            <a:r>
              <a:rPr lang="en-US" dirty="0"/>
              <a:t> Sultana, Rabindranath </a:t>
            </a:r>
            <a:r>
              <a:rPr lang="en-US" dirty="0" err="1"/>
              <a:t>Bera</a:t>
            </a:r>
            <a:r>
              <a:rPr lang="en-US" dirty="0"/>
              <a:t>, </a:t>
            </a:r>
            <a:r>
              <a:rPr lang="en-US" dirty="0" err="1"/>
              <a:t>Sanjib</a:t>
            </a:r>
            <a:r>
              <a:rPr lang="en-US" dirty="0"/>
              <a:t> </a:t>
            </a:r>
            <a:r>
              <a:rPr lang="en-US" dirty="0" err="1"/>
              <a:t>Sil</a:t>
            </a:r>
            <a:r>
              <a:rPr lang="en-US" dirty="0"/>
              <a:t>, </a:t>
            </a:r>
            <a:r>
              <a:rPr lang="en-US" dirty="0" err="1"/>
              <a:t>Quazi</a:t>
            </a:r>
            <a:r>
              <a:rPr lang="en-US" dirty="0"/>
              <a:t> </a:t>
            </a:r>
            <a:r>
              <a:rPr lang="en-US" dirty="0" err="1"/>
              <a:t>Mohmmad</a:t>
            </a:r>
            <a:r>
              <a:rPr lang="en-US" dirty="0"/>
              <a:t> Alfred,</a:t>
            </a:r>
            <a:endParaRPr lang="ro-RO" dirty="0"/>
          </a:p>
          <a:p>
            <a:r>
              <a:rPr lang="en-US" dirty="0"/>
              <a:t>“Evaluation of BLER and throughput during the coexistence of both 4G LTE and 5G NR” </a:t>
            </a:r>
            <a:r>
              <a:rPr lang="en-US" i="1" dirty="0" err="1"/>
              <a:t>în</a:t>
            </a:r>
            <a:r>
              <a:rPr lang="en-US" i="1" dirty="0"/>
              <a:t> International Conference on Internet of Everything, Microwave Engineering, </a:t>
            </a:r>
            <a:r>
              <a:rPr lang="en-US" i="1" dirty="0" err="1"/>
              <a:t>Comunication</a:t>
            </a:r>
            <a:r>
              <a:rPr lang="en-US" i="1" dirty="0"/>
              <a:t> and Networks( IEMECON)</a:t>
            </a:r>
            <a:r>
              <a:rPr lang="en-US" dirty="0"/>
              <a:t>, 2023</a:t>
            </a:r>
            <a:endParaRPr lang="ro-RO" dirty="0"/>
          </a:p>
          <a:p>
            <a:r>
              <a:rPr lang="ro-RO" dirty="0"/>
              <a:t>[9] </a:t>
            </a:r>
            <a:r>
              <a:rPr lang="en-US" dirty="0" err="1"/>
              <a:t>Tulsi</a:t>
            </a:r>
            <a:r>
              <a:rPr lang="en-US" dirty="0"/>
              <a:t> </a:t>
            </a:r>
            <a:r>
              <a:rPr lang="en-US" dirty="0" err="1"/>
              <a:t>Pawan</a:t>
            </a:r>
            <a:r>
              <a:rPr lang="en-US" dirty="0"/>
              <a:t> </a:t>
            </a:r>
            <a:r>
              <a:rPr lang="en-US" dirty="0" err="1"/>
              <a:t>Fowdur</a:t>
            </a:r>
            <a:r>
              <a:rPr lang="en-US" dirty="0"/>
              <a:t>, </a:t>
            </a:r>
            <a:r>
              <a:rPr lang="en-US" dirty="0" err="1"/>
              <a:t>Madhavsingh</a:t>
            </a:r>
            <a:r>
              <a:rPr lang="en-US" dirty="0"/>
              <a:t> </a:t>
            </a:r>
            <a:r>
              <a:rPr lang="en-US" dirty="0" err="1"/>
              <a:t>Indoonundon</a:t>
            </a:r>
            <a:r>
              <a:rPr lang="en-US" dirty="0"/>
              <a:t>, </a:t>
            </a:r>
            <a:r>
              <a:rPr lang="en-US" dirty="0" err="1"/>
              <a:t>Dragorad</a:t>
            </a:r>
            <a:r>
              <a:rPr lang="en-US" dirty="0"/>
              <a:t> A. </a:t>
            </a:r>
            <a:r>
              <a:rPr lang="en-US" dirty="0" err="1"/>
              <a:t>Milovanovic</a:t>
            </a:r>
            <a:r>
              <a:rPr lang="en-US" dirty="0"/>
              <a:t>, and Zoran S. </a:t>
            </a:r>
            <a:r>
              <a:rPr lang="en-US" dirty="0" err="1"/>
              <a:t>Bojkovic</a:t>
            </a:r>
            <a:r>
              <a:rPr lang="en-US" dirty="0"/>
              <a:t>, “5G NR Modelling in MATLAB® Network Architecture, Protocols, and Physical Layer”, Ed. CRC Press, Abingdon</a:t>
            </a:r>
            <a:endParaRPr lang="ro-RO" dirty="0"/>
          </a:p>
          <a:p>
            <a:r>
              <a:rPr lang="ro-RO" dirty="0"/>
              <a:t>[10] </a:t>
            </a:r>
            <a:r>
              <a:rPr lang="en-US" dirty="0"/>
              <a:t>The GSMA website, </a:t>
            </a:r>
            <a:r>
              <a:rPr lang="en-GB" u="sng" dirty="0">
                <a:hlinkClick r:id="rId2"/>
              </a:rPr>
              <a:t>https://www.gsma.com/</a:t>
            </a:r>
            <a:endParaRPr lang="ro-RO" dirty="0"/>
          </a:p>
          <a:p>
            <a:r>
              <a:rPr lang="en-GB" dirty="0"/>
              <a:t>[11] </a:t>
            </a:r>
            <a:r>
              <a:rPr lang="en-US" dirty="0"/>
              <a:t>(2007) The IEEE website, http://www.ieee.org/</a:t>
            </a:r>
            <a:endParaRPr lang="ro-RO" dirty="0"/>
          </a:p>
          <a:p>
            <a:endParaRPr lang="ro-RO" dirty="0">
              <a:solidFill>
                <a:prstClr val="black"/>
              </a:solidFill>
            </a:endParaRPr>
          </a:p>
        </p:txBody>
      </p:sp>
    </p:spTree>
    <p:extLst>
      <p:ext uri="{BB962C8B-B14F-4D97-AF65-F5344CB8AC3E}">
        <p14:creationId xmlns:p14="http://schemas.microsoft.com/office/powerpoint/2010/main" val="3323149777"/>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30000" r="-30000"/>
          </a:stretch>
        </a:blipFill>
        <a:effectLst/>
      </p:bgPr>
    </p:bg>
    <p:spTree>
      <p:nvGrpSpPr>
        <p:cNvPr id="1" name=""/>
        <p:cNvGrpSpPr/>
        <p:nvPr/>
      </p:nvGrpSpPr>
      <p:grpSpPr>
        <a:xfrm>
          <a:off x="0" y="0"/>
          <a:ext cx="0" cy="0"/>
          <a:chOff x="0" y="0"/>
          <a:chExt cx="0" cy="0"/>
        </a:xfrm>
      </p:grpSpPr>
      <p:sp>
        <p:nvSpPr>
          <p:cNvPr id="4" name="Pentagon 3"/>
          <p:cNvSpPr/>
          <p:nvPr/>
        </p:nvSpPr>
        <p:spPr>
          <a:xfrm>
            <a:off x="251520" y="548680"/>
            <a:ext cx="3096344" cy="1656184"/>
          </a:xfrm>
          <a:prstGeom prst="homePlat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o-RO" dirty="0" smtClean="0">
                <a:solidFill>
                  <a:srgbClr val="0070C0"/>
                </a:solidFill>
              </a:rPr>
              <a:t>1. Prezentare generală a 5G NR</a:t>
            </a:r>
            <a:endParaRPr lang="ro-RO" dirty="0">
              <a:solidFill>
                <a:srgbClr val="0070C0"/>
              </a:solidFill>
            </a:endParaRPr>
          </a:p>
        </p:txBody>
      </p:sp>
    </p:spTree>
    <p:extLst>
      <p:ext uri="{BB962C8B-B14F-4D97-AF65-F5344CB8AC3E}">
        <p14:creationId xmlns:p14="http://schemas.microsoft.com/office/powerpoint/2010/main" val="253692700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8488C4"/>
            </a:gs>
            <a:gs pos="53000">
              <a:schemeClr val="accent2">
                <a:lumMod val="60000"/>
                <a:lumOff val="40000"/>
              </a:schemeClr>
            </a:gs>
            <a:gs pos="83000">
              <a:srgbClr val="D4DEFF"/>
            </a:gs>
            <a:gs pos="100000">
              <a:srgbClr val="96AB94"/>
            </a:gs>
          </a:gsLst>
          <a:lin ang="2700000" scaled="1"/>
          <a:tileRect/>
        </a:gradFill>
        <a:effectLst/>
      </p:bgPr>
    </p:bg>
    <p:spTree>
      <p:nvGrpSpPr>
        <p:cNvPr id="1" name=""/>
        <p:cNvGrpSpPr/>
        <p:nvPr/>
      </p:nvGrpSpPr>
      <p:grpSpPr>
        <a:xfrm>
          <a:off x="0" y="0"/>
          <a:ext cx="0" cy="0"/>
          <a:chOff x="0" y="0"/>
          <a:chExt cx="0" cy="0"/>
        </a:xfrm>
      </p:grpSpPr>
      <p:pic>
        <p:nvPicPr>
          <p:cNvPr id="2" name="Imagine 1" descr="Cyber security 5G: scenari applicativi, fattori di rischio e soluzioni ..."/>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20060" y="2852936"/>
            <a:ext cx="6480720" cy="3637061"/>
          </a:xfrm>
          <a:prstGeom prst="rect">
            <a:avLst/>
          </a:prstGeom>
          <a:noFill/>
          <a:ln cmpd="dbl">
            <a:gradFill>
              <a:gsLst>
                <a:gs pos="900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prstDash val="sysDash"/>
          </a:ln>
          <a:effectLst>
            <a:glow rad="101600">
              <a:schemeClr val="bg1">
                <a:alpha val="40000"/>
              </a:schemeClr>
            </a:glow>
            <a:outerShdw blurRad="50800" dist="38100" algn="l" rotWithShape="0">
              <a:prstClr val="black">
                <a:alpha val="40000"/>
              </a:prstClr>
            </a:outerShdw>
          </a:effectLst>
        </p:spPr>
      </p:pic>
      <p:sp>
        <p:nvSpPr>
          <p:cNvPr id="3" name="CasetăText 2"/>
          <p:cNvSpPr txBox="1"/>
          <p:nvPr/>
        </p:nvSpPr>
        <p:spPr>
          <a:xfrm>
            <a:off x="611560" y="980728"/>
            <a:ext cx="7920880" cy="1323439"/>
          </a:xfrm>
          <a:prstGeom prst="rect">
            <a:avLst/>
          </a:prstGeom>
          <a:noFill/>
          <a:ln w="28575">
            <a:solidFill>
              <a:schemeClr val="bg1"/>
            </a:solidFill>
            <a:prstDash val="sysDot"/>
          </a:ln>
        </p:spPr>
        <p:txBody>
          <a:bodyPr wrap="square" rtlCol="0">
            <a:spAutoFit/>
          </a:bodyPr>
          <a:lstStyle/>
          <a:p>
            <a:pPr algn="just"/>
            <a:r>
              <a:rPr lang="ro-RO" dirty="0" smtClean="0"/>
              <a:t>	</a:t>
            </a:r>
            <a:r>
              <a:rPr lang="ro-RO" sz="2000" dirty="0" smtClean="0">
                <a:solidFill>
                  <a:schemeClr val="bg1"/>
                </a:solidFill>
                <a:latin typeface="Calibri" panose="020F0502020204030204" pitchFamily="34" charset="0"/>
                <a:cs typeface="Calibri" panose="020F0502020204030204" pitchFamily="34" charset="0"/>
              </a:rPr>
              <a:t>5G </a:t>
            </a:r>
            <a:r>
              <a:rPr lang="ro-RO" sz="2000" dirty="0">
                <a:solidFill>
                  <a:schemeClr val="bg1"/>
                </a:solidFill>
                <a:latin typeface="Calibri" panose="020F0502020204030204" pitchFamily="34" charset="0"/>
                <a:cs typeface="Calibri" panose="020F0502020204030204" pitchFamily="34" charset="0"/>
              </a:rPr>
              <a:t>NR (New Radio) este o tehnologie de </a:t>
            </a:r>
            <a:r>
              <a:rPr lang="ro-RO" sz="2000" dirty="0" err="1">
                <a:solidFill>
                  <a:schemeClr val="bg1"/>
                </a:solidFill>
                <a:latin typeface="Calibri" panose="020F0502020204030204" pitchFamily="34" charset="0"/>
                <a:cs typeface="Calibri" panose="020F0502020204030204" pitchFamily="34" charset="0"/>
              </a:rPr>
              <a:t>acess</a:t>
            </a:r>
            <a:r>
              <a:rPr lang="ro-RO" sz="2000" dirty="0">
                <a:solidFill>
                  <a:schemeClr val="bg1"/>
                </a:solidFill>
                <a:latin typeface="Calibri" panose="020F0502020204030204" pitchFamily="34" charset="0"/>
                <a:cs typeface="Calibri" panose="020F0502020204030204" pitchFamily="34" charset="0"/>
              </a:rPr>
              <a:t> radio (RAT, Radio Access Technology) dezvoltată de 3GPP (3rd </a:t>
            </a:r>
            <a:r>
              <a:rPr lang="ro-RO" sz="2000" dirty="0" err="1">
                <a:solidFill>
                  <a:schemeClr val="bg1"/>
                </a:solidFill>
                <a:latin typeface="Calibri" panose="020F0502020204030204" pitchFamily="34" charset="0"/>
                <a:cs typeface="Calibri" panose="020F0502020204030204" pitchFamily="34" charset="0"/>
              </a:rPr>
              <a:t>Generation</a:t>
            </a:r>
            <a:r>
              <a:rPr lang="ro-RO" sz="2000" dirty="0">
                <a:solidFill>
                  <a:schemeClr val="bg1"/>
                </a:solidFill>
                <a:latin typeface="Calibri" panose="020F0502020204030204" pitchFamily="34" charset="0"/>
                <a:cs typeface="Calibri" panose="020F0502020204030204" pitchFamily="34" charset="0"/>
              </a:rPr>
              <a:t> </a:t>
            </a:r>
            <a:r>
              <a:rPr lang="ro-RO" sz="2000" dirty="0" err="1">
                <a:solidFill>
                  <a:schemeClr val="bg1"/>
                </a:solidFill>
                <a:latin typeface="Calibri" panose="020F0502020204030204" pitchFamily="34" charset="0"/>
                <a:cs typeface="Calibri" panose="020F0502020204030204" pitchFamily="34" charset="0"/>
              </a:rPr>
              <a:t>Partnership</a:t>
            </a:r>
            <a:r>
              <a:rPr lang="ro-RO" sz="2000" dirty="0">
                <a:solidFill>
                  <a:schemeClr val="bg1"/>
                </a:solidFill>
                <a:latin typeface="Calibri" panose="020F0502020204030204" pitchFamily="34" charset="0"/>
                <a:cs typeface="Calibri" panose="020F0502020204030204" pitchFamily="34" charset="0"/>
              </a:rPr>
              <a:t> Project). Reprezintă standardul global pentru interfața aeriană a rețelelor 5G, a cincea generație de comunicații mobile. </a:t>
            </a:r>
          </a:p>
        </p:txBody>
      </p:sp>
    </p:spTree>
    <p:extLst>
      <p:ext uri="{BB962C8B-B14F-4D97-AF65-F5344CB8AC3E}">
        <p14:creationId xmlns:p14="http://schemas.microsoft.com/office/powerpoint/2010/main" val="316815592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50000">
              <a:schemeClr val="accent2">
                <a:lumMod val="40000"/>
                <a:lumOff val="60000"/>
              </a:schemeClr>
            </a:gs>
            <a:gs pos="76000">
              <a:schemeClr val="bg1">
                <a:tint val="90000"/>
                <a:shade val="90000"/>
                <a:satMod val="200000"/>
              </a:schemeClr>
            </a:gs>
            <a:gs pos="92000">
              <a:schemeClr val="bg1">
                <a:tint val="90000"/>
                <a:shade val="70000"/>
                <a:satMod val="250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u 1"/>
          <p:cNvSpPr>
            <a:spLocks noGrp="1"/>
          </p:cNvSpPr>
          <p:nvPr>
            <p:ph type="ctrTitle"/>
          </p:nvPr>
        </p:nvSpPr>
        <p:spPr>
          <a:xfrm>
            <a:off x="685800" y="609601"/>
            <a:ext cx="7772400" cy="2027311"/>
          </a:xfrm>
        </p:spPr>
        <p:txBody>
          <a:bodyPr/>
          <a:lstStyle/>
          <a:p>
            <a:pPr algn="just"/>
            <a:r>
              <a:rPr lang="ro-RO" sz="2000" dirty="0" smtClean="0">
                <a:latin typeface="Calibri" panose="020F0502020204030204" pitchFamily="34" charset="0"/>
                <a:cs typeface="Calibri" panose="020F0502020204030204" pitchFamily="34" charset="0"/>
              </a:rPr>
              <a:t>	</a:t>
            </a:r>
            <a:r>
              <a:rPr lang="vi-VN" sz="2000" dirty="0" smtClean="0">
                <a:latin typeface="Calibri" panose="020F0502020204030204" pitchFamily="34" charset="0"/>
                <a:cs typeface="Calibri" panose="020F0502020204030204" pitchFamily="34" charset="0"/>
              </a:rPr>
              <a:t>În </a:t>
            </a:r>
            <a:r>
              <a:rPr lang="vi-VN" sz="2000" dirty="0">
                <a:latin typeface="Calibri" panose="020F0502020204030204" pitchFamily="34" charset="0"/>
                <a:cs typeface="Calibri" panose="020F0502020204030204" pitchFamily="34" charset="0"/>
              </a:rPr>
              <a:t>ultimele patru decenii, lumea tehnologiei mobile a suferit o evoluție remarcabilă începând cu prima generație a rețelelor mobile 1G, care a facilitat doar apelurile vocale, până la revoluția tehnologică </a:t>
            </a:r>
            <a:r>
              <a:rPr lang="ro-RO" sz="2000" dirty="0" smtClean="0">
                <a:latin typeface="Calibri" panose="020F0502020204030204" pitchFamily="34" charset="0"/>
                <a:cs typeface="Calibri" panose="020F0502020204030204" pitchFamily="34" charset="0"/>
              </a:rPr>
              <a:t>a </a:t>
            </a:r>
            <a:r>
              <a:rPr lang="vi-VN" sz="2000" dirty="0" smtClean="0">
                <a:latin typeface="Calibri" panose="020F0502020204030204" pitchFamily="34" charset="0"/>
                <a:cs typeface="Calibri" panose="020F0502020204030204" pitchFamily="34" charset="0"/>
              </a:rPr>
              <a:t>rețelelor </a:t>
            </a:r>
            <a:r>
              <a:rPr lang="vi-VN" sz="2000" dirty="0">
                <a:latin typeface="Calibri" panose="020F0502020204030204" pitchFamily="34" charset="0"/>
                <a:cs typeface="Calibri" panose="020F0502020204030204" pitchFamily="34" charset="0"/>
              </a:rPr>
              <a:t>5G, introducând conectivitatea la internet și serviciile multimedia la viteze impresionante. </a:t>
            </a:r>
            <a:endParaRPr lang="ro-RO" sz="2000" dirty="0">
              <a:latin typeface="Calibri" panose="020F0502020204030204" pitchFamily="34" charset="0"/>
              <a:cs typeface="Calibri" panose="020F0502020204030204" pitchFamily="34" charset="0"/>
            </a:endParaRPr>
          </a:p>
        </p:txBody>
      </p:sp>
      <p:pic>
        <p:nvPicPr>
          <p:cNvPr id="4" name="Imagine 3" descr="5G Cellular Service"/>
          <p:cNvPicPr/>
          <p:nvPr/>
        </p:nvPicPr>
        <p:blipFill>
          <a:blip r:embed="rId2">
            <a:extLst>
              <a:ext uri="{28A0092B-C50C-407E-A947-70E740481C1C}">
                <a14:useLocalDpi xmlns:a14="http://schemas.microsoft.com/office/drawing/2010/main" val="0"/>
              </a:ext>
            </a:extLst>
          </a:blip>
          <a:srcRect/>
          <a:stretch>
            <a:fillRect/>
          </a:stretch>
        </p:blipFill>
        <p:spPr bwMode="auto">
          <a:xfrm>
            <a:off x="1547664" y="3140968"/>
            <a:ext cx="6120680" cy="3240360"/>
          </a:xfrm>
          <a:prstGeom prst="rect">
            <a:avLst/>
          </a:prstGeom>
          <a:noFill/>
          <a:ln>
            <a:noFill/>
          </a:ln>
          <a:effectLst>
            <a:glow rad="228600">
              <a:schemeClr val="accent1">
                <a:satMod val="175000"/>
                <a:alpha val="40000"/>
              </a:schemeClr>
            </a:glow>
            <a:outerShdw blurRad="228600" dir="8460000" sx="90000" sy="90000" algn="ctr" rotWithShape="0">
              <a:schemeClr val="tx2">
                <a:alpha val="73000"/>
              </a:schemeClr>
            </a:outerShdw>
            <a:reflection endPos="0" dist="50800" dir="5400000" sy="-100000" algn="bl" rotWithShape="0"/>
          </a:effectLst>
        </p:spPr>
      </p:pic>
    </p:spTree>
    <p:extLst>
      <p:ext uri="{BB962C8B-B14F-4D97-AF65-F5344CB8AC3E}">
        <p14:creationId xmlns:p14="http://schemas.microsoft.com/office/powerpoint/2010/main" val="123081943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flip="none" rotWithShape="1">
          <a:gsLst>
            <a:gs pos="50000">
              <a:schemeClr val="accent2">
                <a:lumMod val="40000"/>
                <a:lumOff val="60000"/>
              </a:schemeClr>
            </a:gs>
            <a:gs pos="76000">
              <a:schemeClr val="bg1">
                <a:tint val="90000"/>
                <a:shade val="90000"/>
                <a:satMod val="200000"/>
              </a:schemeClr>
            </a:gs>
            <a:gs pos="92000">
              <a:schemeClr val="bg1">
                <a:tint val="90000"/>
                <a:shade val="70000"/>
                <a:satMod val="25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2" name="CasetăText 1"/>
          <p:cNvSpPr txBox="1"/>
          <p:nvPr/>
        </p:nvSpPr>
        <p:spPr>
          <a:xfrm>
            <a:off x="755576" y="764704"/>
            <a:ext cx="7920880" cy="5016758"/>
          </a:xfrm>
          <a:prstGeom prst="rect">
            <a:avLst/>
          </a:prstGeom>
          <a:noFill/>
          <a:ln w="50800">
            <a:gradFill>
              <a:gsLst>
                <a:gs pos="0">
                  <a:schemeClr val="accent1">
                    <a:tint val="66000"/>
                    <a:satMod val="160000"/>
                  </a:schemeClr>
                </a:gs>
                <a:gs pos="50000">
                  <a:srgbClr val="C00000"/>
                </a:gs>
                <a:gs pos="100000">
                  <a:schemeClr val="accent1">
                    <a:tint val="23500"/>
                    <a:satMod val="160000"/>
                  </a:schemeClr>
                </a:gs>
              </a:gsLst>
              <a:lin ang="5400000" scaled="0"/>
            </a:gradFill>
            <a:prstDash val="sysDot"/>
          </a:ln>
        </p:spPr>
        <p:txBody>
          <a:bodyPr wrap="square" rtlCol="0">
            <a:spAutoFit/>
          </a:bodyPr>
          <a:lstStyle/>
          <a:p>
            <a:pPr algn="just"/>
            <a:r>
              <a:rPr lang="ro-RO" sz="2400" b="1" dirty="0">
                <a:latin typeface="Calibri" panose="020F0502020204030204" pitchFamily="34" charset="0"/>
                <a:cs typeface="Calibri" panose="020F0502020204030204" pitchFamily="34" charset="0"/>
              </a:rPr>
              <a:t>Prima generație de comunicații </a:t>
            </a:r>
            <a:r>
              <a:rPr lang="ro-RO" sz="2400" b="1" dirty="0" smtClean="0">
                <a:latin typeface="Calibri" panose="020F0502020204030204" pitchFamily="34" charset="0"/>
                <a:cs typeface="Calibri" panose="020F0502020204030204" pitchFamily="34" charset="0"/>
              </a:rPr>
              <a:t>mobile, 1G</a:t>
            </a:r>
          </a:p>
          <a:p>
            <a:pPr algn="just"/>
            <a:endParaRPr lang="ro-RO" sz="2000" dirty="0" smtClean="0">
              <a:latin typeface="Calibri" panose="020F0502020204030204" pitchFamily="34" charset="0"/>
              <a:cs typeface="Calibri" panose="020F0502020204030204" pitchFamily="34" charset="0"/>
            </a:endParaRPr>
          </a:p>
          <a:p>
            <a:pPr marL="285750" indent="-285750" algn="just">
              <a:buFont typeface="Wingdings" panose="05000000000000000000" pitchFamily="2" charset="2"/>
              <a:buChar char="Ø"/>
            </a:pPr>
            <a:r>
              <a:rPr lang="ro-RO" sz="2000" dirty="0">
                <a:latin typeface="Calibri" panose="020F0502020204030204" pitchFamily="34" charset="0"/>
                <a:cs typeface="Calibri" panose="020F0502020204030204" pitchFamily="34" charset="0"/>
              </a:rPr>
              <a:t>a apărut în jurul anului 1980 </a:t>
            </a:r>
            <a:endParaRPr lang="ro-RO" sz="2000" dirty="0" smtClean="0">
              <a:latin typeface="Calibri" panose="020F0502020204030204" pitchFamily="34" charset="0"/>
              <a:cs typeface="Calibri" panose="020F0502020204030204" pitchFamily="34" charset="0"/>
            </a:endParaRPr>
          </a:p>
          <a:p>
            <a:pPr marL="285750" indent="-285750" algn="just">
              <a:buFont typeface="Wingdings" panose="05000000000000000000" pitchFamily="2" charset="2"/>
              <a:buChar char="Ø"/>
            </a:pPr>
            <a:r>
              <a:rPr lang="ro-RO" sz="2000" dirty="0">
                <a:latin typeface="Calibri" panose="020F0502020204030204" pitchFamily="34" charset="0"/>
                <a:cs typeface="Calibri" panose="020F0502020204030204" pitchFamily="34" charset="0"/>
              </a:rPr>
              <a:t>s-a bazat pe transmisia </a:t>
            </a:r>
            <a:r>
              <a:rPr lang="ro-RO" sz="2000" dirty="0" smtClean="0">
                <a:latin typeface="Calibri" panose="020F0502020204030204" pitchFamily="34" charset="0"/>
                <a:cs typeface="Calibri" panose="020F0502020204030204" pitchFamily="34" charset="0"/>
              </a:rPr>
              <a:t>analogică</a:t>
            </a:r>
          </a:p>
          <a:p>
            <a:pPr marL="285750" indent="-285750" algn="just">
              <a:buFont typeface="Wingdings" panose="05000000000000000000" pitchFamily="2" charset="2"/>
              <a:buChar char="Ø"/>
            </a:pPr>
            <a:r>
              <a:rPr lang="ro-RO" sz="2000" dirty="0">
                <a:latin typeface="Calibri" panose="020F0502020204030204" pitchFamily="34" charset="0"/>
                <a:cs typeface="Calibri" panose="020F0502020204030204" pitchFamily="34" charset="0"/>
              </a:rPr>
              <a:t>principalele </a:t>
            </a:r>
            <a:r>
              <a:rPr lang="ro-RO" sz="2000" dirty="0" smtClean="0">
                <a:latin typeface="Calibri" panose="020F0502020204030204" pitchFamily="34" charset="0"/>
                <a:cs typeface="Calibri" panose="020F0502020204030204" pitchFamily="34" charset="0"/>
              </a:rPr>
              <a:t>tehnologii:</a:t>
            </a:r>
          </a:p>
          <a:p>
            <a:pPr marL="342900" indent="-342900" algn="just">
              <a:buFont typeface="+mj-lt"/>
              <a:buAutoNum type="arabicPeriod"/>
            </a:pPr>
            <a:r>
              <a:rPr lang="ro-RO" sz="2000" dirty="0">
                <a:latin typeface="Calibri" panose="020F0502020204030204" pitchFamily="34" charset="0"/>
                <a:cs typeface="Calibri" panose="020F0502020204030204" pitchFamily="34" charset="0"/>
              </a:rPr>
              <a:t>AMPS( </a:t>
            </a:r>
            <a:r>
              <a:rPr lang="ro-RO" sz="2000" dirty="0" err="1">
                <a:latin typeface="Calibri" panose="020F0502020204030204" pitchFamily="34" charset="0"/>
                <a:cs typeface="Calibri" panose="020F0502020204030204" pitchFamily="34" charset="0"/>
              </a:rPr>
              <a:t>Advanced</a:t>
            </a:r>
            <a:r>
              <a:rPr lang="ro-RO" sz="2000" dirty="0">
                <a:latin typeface="Calibri" panose="020F0502020204030204" pitchFamily="34" charset="0"/>
                <a:cs typeface="Calibri" panose="020F0502020204030204" pitchFamily="34" charset="0"/>
              </a:rPr>
              <a:t> Mobile </a:t>
            </a:r>
            <a:r>
              <a:rPr lang="ro-RO" sz="2000" dirty="0" err="1">
                <a:latin typeface="Calibri" panose="020F0502020204030204" pitchFamily="34" charset="0"/>
                <a:cs typeface="Calibri" panose="020F0502020204030204" pitchFamily="34" charset="0"/>
              </a:rPr>
              <a:t>Phone</a:t>
            </a:r>
            <a:r>
              <a:rPr lang="ro-RO" sz="2000" dirty="0">
                <a:latin typeface="Calibri" panose="020F0502020204030204" pitchFamily="34" charset="0"/>
                <a:cs typeface="Calibri" panose="020F0502020204030204" pitchFamily="34" charset="0"/>
              </a:rPr>
              <a:t> </a:t>
            </a:r>
            <a:r>
              <a:rPr lang="ro-RO" sz="2000" dirty="0" err="1">
                <a:latin typeface="Calibri" panose="020F0502020204030204" pitchFamily="34" charset="0"/>
                <a:cs typeface="Calibri" panose="020F0502020204030204" pitchFamily="34" charset="0"/>
              </a:rPr>
              <a:t>System</a:t>
            </a:r>
            <a:r>
              <a:rPr lang="ro-RO" sz="2000" dirty="0">
                <a:latin typeface="Calibri" panose="020F0502020204030204" pitchFamily="34" charset="0"/>
                <a:cs typeface="Calibri" panose="020F0502020204030204" pitchFamily="34" charset="0"/>
              </a:rPr>
              <a:t>) dezvoltat în America de </a:t>
            </a:r>
            <a:r>
              <a:rPr lang="ro-RO" sz="2000" dirty="0" smtClean="0">
                <a:latin typeface="Calibri" panose="020F0502020204030204" pitchFamily="34" charset="0"/>
                <a:cs typeface="Calibri" panose="020F0502020204030204" pitchFamily="34" charset="0"/>
              </a:rPr>
              <a:t>Nord</a:t>
            </a:r>
          </a:p>
          <a:p>
            <a:pPr marL="342900" indent="-342900" algn="just">
              <a:buFont typeface="+mj-lt"/>
              <a:buAutoNum type="arabicPeriod"/>
            </a:pPr>
            <a:r>
              <a:rPr lang="ro-RO" sz="2000" dirty="0">
                <a:latin typeface="Calibri" panose="020F0502020204030204" pitchFamily="34" charset="0"/>
                <a:cs typeface="Calibri" panose="020F0502020204030204" pitchFamily="34" charset="0"/>
              </a:rPr>
              <a:t>NMT (Nordic Mobile </a:t>
            </a:r>
            <a:r>
              <a:rPr lang="ro-RO" sz="2000" dirty="0" err="1">
                <a:latin typeface="Calibri" panose="020F0502020204030204" pitchFamily="34" charset="0"/>
                <a:cs typeface="Calibri" panose="020F0502020204030204" pitchFamily="34" charset="0"/>
              </a:rPr>
              <a:t>Telephony</a:t>
            </a:r>
            <a:r>
              <a:rPr lang="ro-RO" sz="2000" dirty="0">
                <a:latin typeface="Calibri" panose="020F0502020204030204" pitchFamily="34" charset="0"/>
                <a:cs typeface="Calibri" panose="020F0502020204030204" pitchFamily="34" charset="0"/>
              </a:rPr>
              <a:t>) dezvoltat în comun de către guvern, la acea vreme, operatori publici de telefonie controlați din țările nordice </a:t>
            </a:r>
            <a:endParaRPr lang="ro-RO" sz="2000" dirty="0" smtClean="0">
              <a:latin typeface="Calibri" panose="020F0502020204030204" pitchFamily="34" charset="0"/>
              <a:cs typeface="Calibri" panose="020F0502020204030204" pitchFamily="34" charset="0"/>
            </a:endParaRPr>
          </a:p>
          <a:p>
            <a:pPr marL="342900" indent="-342900" algn="just">
              <a:buFont typeface="+mj-lt"/>
              <a:buAutoNum type="arabicPeriod"/>
            </a:pPr>
            <a:r>
              <a:rPr lang="ro-RO" sz="2000" dirty="0">
                <a:latin typeface="Calibri" panose="020F0502020204030204" pitchFamily="34" charset="0"/>
                <a:cs typeface="Calibri" panose="020F0502020204030204" pitchFamily="34" charset="0"/>
              </a:rPr>
              <a:t>TACS (Total Access </a:t>
            </a:r>
            <a:r>
              <a:rPr lang="ro-RO" sz="2000" dirty="0" err="1">
                <a:latin typeface="Calibri" panose="020F0502020204030204" pitchFamily="34" charset="0"/>
                <a:cs typeface="Calibri" panose="020F0502020204030204" pitchFamily="34" charset="0"/>
              </a:rPr>
              <a:t>Communication</a:t>
            </a:r>
            <a:r>
              <a:rPr lang="ro-RO" sz="2000" dirty="0">
                <a:latin typeface="Calibri" panose="020F0502020204030204" pitchFamily="34" charset="0"/>
                <a:cs typeface="Calibri" panose="020F0502020204030204" pitchFamily="34" charset="0"/>
              </a:rPr>
              <a:t> </a:t>
            </a:r>
            <a:r>
              <a:rPr lang="ro-RO" sz="2000" dirty="0" err="1">
                <a:latin typeface="Calibri" panose="020F0502020204030204" pitchFamily="34" charset="0"/>
                <a:cs typeface="Calibri" panose="020F0502020204030204" pitchFamily="34" charset="0"/>
              </a:rPr>
              <a:t>System</a:t>
            </a:r>
            <a:r>
              <a:rPr lang="ro-RO" sz="2000" dirty="0">
                <a:latin typeface="Calibri" panose="020F0502020204030204" pitchFamily="34" charset="0"/>
                <a:cs typeface="Calibri" panose="020F0502020204030204" pitchFamily="34" charset="0"/>
              </a:rPr>
              <a:t>) </a:t>
            </a:r>
            <a:r>
              <a:rPr lang="ro-RO" sz="2000" dirty="0" smtClean="0">
                <a:latin typeface="Calibri" panose="020F0502020204030204" pitchFamily="34" charset="0"/>
                <a:cs typeface="Calibri" panose="020F0502020204030204" pitchFamily="34" charset="0"/>
              </a:rPr>
              <a:t>utilizat </a:t>
            </a:r>
            <a:r>
              <a:rPr lang="ro-RO" sz="2000" dirty="0">
                <a:latin typeface="Calibri" panose="020F0502020204030204" pitchFamily="34" charset="0"/>
                <a:cs typeface="Calibri" panose="020F0502020204030204" pitchFamily="34" charset="0"/>
              </a:rPr>
              <a:t>în Regatul </a:t>
            </a:r>
            <a:r>
              <a:rPr lang="ro-RO" sz="2000" dirty="0" smtClean="0">
                <a:latin typeface="Calibri" panose="020F0502020204030204" pitchFamily="34" charset="0"/>
                <a:cs typeface="Calibri" panose="020F0502020204030204" pitchFamily="34" charset="0"/>
              </a:rPr>
              <a:t>Unit</a:t>
            </a:r>
          </a:p>
          <a:p>
            <a:pPr marL="342900" indent="-342900" algn="just">
              <a:buFont typeface="Wingdings" panose="05000000000000000000" pitchFamily="2" charset="2"/>
              <a:buChar char="Ø"/>
            </a:pPr>
            <a:r>
              <a:rPr lang="ro-RO" sz="2000" dirty="0">
                <a:latin typeface="Calibri" panose="020F0502020204030204" pitchFamily="34" charset="0"/>
                <a:cs typeface="Calibri" panose="020F0502020204030204" pitchFamily="34" charset="0"/>
              </a:rPr>
              <a:t>Nippon Telegraph </a:t>
            </a:r>
            <a:r>
              <a:rPr lang="ro-RO" sz="2000" dirty="0" err="1">
                <a:latin typeface="Calibri" panose="020F0502020204030204" pitchFamily="34" charset="0"/>
                <a:cs typeface="Calibri" panose="020F0502020204030204" pitchFamily="34" charset="0"/>
              </a:rPr>
              <a:t>and</a:t>
            </a:r>
            <a:r>
              <a:rPr lang="ro-RO" sz="2000" dirty="0">
                <a:latin typeface="Calibri" panose="020F0502020204030204" pitchFamily="34" charset="0"/>
                <a:cs typeface="Calibri" panose="020F0502020204030204" pitchFamily="34" charset="0"/>
              </a:rPr>
              <a:t> Telephone (NTT) a introdus rețelele mobile 1G în Tokyo în </a:t>
            </a:r>
            <a:r>
              <a:rPr lang="ro-RO" sz="2000" dirty="0" smtClean="0">
                <a:latin typeface="Calibri" panose="020F0502020204030204" pitchFamily="34" charset="0"/>
                <a:cs typeface="Calibri" panose="020F0502020204030204" pitchFamily="34" charset="0"/>
              </a:rPr>
              <a:t>1979</a:t>
            </a:r>
          </a:p>
          <a:p>
            <a:pPr marL="342900" indent="-342900" algn="just">
              <a:buFont typeface="Wingdings" panose="05000000000000000000" pitchFamily="2" charset="2"/>
              <a:buChar char="Ø"/>
            </a:pPr>
            <a:r>
              <a:rPr lang="ro-RO" sz="2000" dirty="0">
                <a:latin typeface="Calibri" panose="020F0502020204030204" pitchFamily="34" charset="0"/>
                <a:cs typeface="Calibri" panose="020F0502020204030204" pitchFamily="34" charset="0"/>
              </a:rPr>
              <a:t>Motorola </a:t>
            </a:r>
            <a:r>
              <a:rPr lang="ro-RO" sz="2000" dirty="0" err="1">
                <a:latin typeface="Calibri" panose="020F0502020204030204" pitchFamily="34" charset="0"/>
                <a:cs typeface="Calibri" panose="020F0502020204030204" pitchFamily="34" charset="0"/>
              </a:rPr>
              <a:t>DynaTAC</a:t>
            </a:r>
            <a:r>
              <a:rPr lang="ro-RO" sz="2000" dirty="0">
                <a:latin typeface="Calibri" panose="020F0502020204030204" pitchFamily="34" charset="0"/>
                <a:cs typeface="Calibri" panose="020F0502020204030204" pitchFamily="34" charset="0"/>
              </a:rPr>
              <a:t> a fost unul dintre primele telefoane mobile utilizate pe scară largă din Statele </a:t>
            </a:r>
            <a:r>
              <a:rPr lang="ro-RO" sz="2000" dirty="0" smtClean="0">
                <a:latin typeface="Calibri" panose="020F0502020204030204" pitchFamily="34" charset="0"/>
                <a:cs typeface="Calibri" panose="020F0502020204030204" pitchFamily="34" charset="0"/>
              </a:rPr>
              <a:t>Unite, atrăgând </a:t>
            </a:r>
            <a:r>
              <a:rPr lang="ro-RO" sz="2000" dirty="0">
                <a:latin typeface="Calibri" panose="020F0502020204030204" pitchFamily="34" charset="0"/>
                <a:cs typeface="Calibri" panose="020F0502020204030204" pitchFamily="34" charset="0"/>
              </a:rPr>
              <a:t>20 de milioane de utilizatori </a:t>
            </a:r>
            <a:r>
              <a:rPr lang="ro-RO" sz="2000" dirty="0" smtClean="0">
                <a:latin typeface="Calibri" panose="020F0502020204030204" pitchFamily="34" charset="0"/>
                <a:cs typeface="Calibri" panose="020F0502020204030204" pitchFamily="34" charset="0"/>
              </a:rPr>
              <a:t> </a:t>
            </a:r>
            <a:r>
              <a:rPr lang="ro-RO" sz="2000" dirty="0">
                <a:latin typeface="Calibri" panose="020F0502020204030204" pitchFamily="34" charset="0"/>
                <a:cs typeface="Calibri" panose="020F0502020204030204" pitchFamily="34" charset="0"/>
              </a:rPr>
              <a:t>până în </a:t>
            </a:r>
            <a:r>
              <a:rPr lang="ro-RO" sz="2000" dirty="0" smtClean="0">
                <a:latin typeface="Calibri" panose="020F0502020204030204" pitchFamily="34" charset="0"/>
                <a:cs typeface="Calibri" panose="020F0502020204030204" pitchFamily="34" charset="0"/>
              </a:rPr>
              <a:t>1990</a:t>
            </a:r>
          </a:p>
          <a:p>
            <a:endParaRPr lang="ro-RO" dirty="0" smtClean="0"/>
          </a:p>
          <a:p>
            <a:r>
              <a:rPr lang="ro-RO" dirty="0" smtClean="0"/>
              <a:t> </a:t>
            </a:r>
            <a:endParaRPr lang="ro-RO" dirty="0"/>
          </a:p>
        </p:txBody>
      </p:sp>
    </p:spTree>
    <p:extLst>
      <p:ext uri="{BB962C8B-B14F-4D97-AF65-F5344CB8AC3E}">
        <p14:creationId xmlns:p14="http://schemas.microsoft.com/office/powerpoint/2010/main" val="356326710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gradFill flip="none" rotWithShape="1">
          <a:gsLst>
            <a:gs pos="50000">
              <a:schemeClr val="accent2">
                <a:lumMod val="40000"/>
                <a:lumOff val="60000"/>
              </a:schemeClr>
            </a:gs>
            <a:gs pos="76000">
              <a:schemeClr val="bg1">
                <a:tint val="90000"/>
                <a:shade val="90000"/>
                <a:satMod val="200000"/>
              </a:schemeClr>
            </a:gs>
            <a:gs pos="92000">
              <a:schemeClr val="bg1">
                <a:tint val="90000"/>
                <a:shade val="70000"/>
                <a:satMod val="25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2" name="CasetăText 1"/>
          <p:cNvSpPr txBox="1"/>
          <p:nvPr/>
        </p:nvSpPr>
        <p:spPr>
          <a:xfrm>
            <a:off x="755576" y="764704"/>
            <a:ext cx="7920880" cy="5262979"/>
          </a:xfrm>
          <a:prstGeom prst="rect">
            <a:avLst/>
          </a:prstGeom>
          <a:noFill/>
          <a:ln w="50800">
            <a:gradFill>
              <a:gsLst>
                <a:gs pos="0">
                  <a:schemeClr val="accent1">
                    <a:tint val="66000"/>
                    <a:satMod val="160000"/>
                  </a:schemeClr>
                </a:gs>
                <a:gs pos="50000">
                  <a:srgbClr val="C00000"/>
                </a:gs>
                <a:gs pos="100000">
                  <a:schemeClr val="accent1">
                    <a:tint val="23500"/>
                    <a:satMod val="160000"/>
                  </a:schemeClr>
                </a:gs>
              </a:gsLst>
              <a:lin ang="5400000" scaled="0"/>
            </a:gradFill>
            <a:prstDash val="sysDot"/>
          </a:ln>
        </p:spPr>
        <p:txBody>
          <a:bodyPr wrap="square" rtlCol="0">
            <a:spAutoFit/>
          </a:bodyPr>
          <a:lstStyle/>
          <a:p>
            <a:pPr algn="just"/>
            <a:r>
              <a:rPr lang="ro-RO" sz="2400" b="1" dirty="0" smtClean="0">
                <a:latin typeface="Calibri" panose="020F0502020204030204" pitchFamily="34" charset="0"/>
                <a:cs typeface="Calibri" panose="020F0502020204030204" pitchFamily="34" charset="0"/>
              </a:rPr>
              <a:t>A doua generație de comunicații mobile, 2G</a:t>
            </a:r>
          </a:p>
          <a:p>
            <a:pPr algn="just"/>
            <a:endParaRPr lang="ro-RO" sz="2400" dirty="0" smtClean="0">
              <a:latin typeface="Calibri" panose="020F0502020204030204" pitchFamily="34" charset="0"/>
              <a:cs typeface="Calibri" panose="020F0502020204030204" pitchFamily="34" charset="0"/>
            </a:endParaRPr>
          </a:p>
          <a:p>
            <a:pPr marL="285750" indent="-285750" algn="just">
              <a:buFont typeface="Wingdings" panose="05000000000000000000" pitchFamily="2" charset="2"/>
              <a:buChar char="Ø"/>
            </a:pPr>
            <a:r>
              <a:rPr lang="ro-RO" dirty="0" smtClean="0"/>
              <a:t>la începutul anilor 1990 a apărut </a:t>
            </a:r>
          </a:p>
          <a:p>
            <a:pPr marL="285750" indent="-285750" algn="just">
              <a:buFont typeface="Wingdings" panose="05000000000000000000" pitchFamily="2" charset="2"/>
              <a:buChar char="Ø"/>
            </a:pPr>
            <a:r>
              <a:rPr lang="ro-RO" dirty="0" smtClean="0"/>
              <a:t>introduce transmisia digitală pe legătura radio, oferind și servicii limitate de date, deși serviciul țintă era încă vocea</a:t>
            </a:r>
          </a:p>
          <a:p>
            <a:pPr marL="285750" indent="-285750" algn="just">
              <a:buFont typeface="Wingdings" panose="05000000000000000000" pitchFamily="2" charset="2"/>
              <a:buChar char="Ø"/>
            </a:pPr>
            <a:r>
              <a:rPr lang="ro-RO" dirty="0" smtClean="0"/>
              <a:t>Finlanda a introdus 2G în 1991, prin care:</a:t>
            </a:r>
          </a:p>
          <a:p>
            <a:pPr algn="just"/>
            <a:r>
              <a:rPr lang="ro-RO" dirty="0" smtClean="0"/>
              <a:t>- a deschis primele conversații criptate </a:t>
            </a:r>
          </a:p>
          <a:p>
            <a:pPr algn="just"/>
            <a:r>
              <a:rPr lang="ro-RO" dirty="0" smtClean="0"/>
              <a:t>- a îmbunătățit comunicațiile audio digitale, având mai puține zgomote statice și de fundal</a:t>
            </a:r>
          </a:p>
          <a:p>
            <a:pPr marL="285750" indent="-285750" algn="just">
              <a:buFont typeface="Wingdings" panose="05000000000000000000" pitchFamily="2" charset="2"/>
              <a:buChar char="Ø"/>
            </a:pPr>
            <a:r>
              <a:rPr lang="ro-RO" dirty="0" smtClean="0"/>
              <a:t>pentru prima dată pe dispozitivele mobile au fost disponibile SMS-urile, MMS-urile </a:t>
            </a:r>
          </a:p>
          <a:p>
            <a:pPr marL="285750" indent="-285750" algn="just">
              <a:buFont typeface="Wingdings" panose="05000000000000000000" pitchFamily="2" charset="2"/>
              <a:buChar char="Ø"/>
            </a:pPr>
            <a:r>
              <a:rPr lang="ro-RO" dirty="0" smtClean="0"/>
              <a:t>a avut loc o adoptare a 2G fără precedent, atât de companii, cât și de clienți</a:t>
            </a:r>
          </a:p>
          <a:p>
            <a:pPr marL="285750" indent="-285750" algn="just">
              <a:buFont typeface="Wingdings" panose="05000000000000000000" pitchFamily="2" charset="2"/>
              <a:buChar char="Ø"/>
            </a:pPr>
            <a:r>
              <a:rPr lang="ro-RO" dirty="0" smtClean="0"/>
              <a:t>operatorii au investit în infrastructură, construind turnuri de telefonie mobilă</a:t>
            </a:r>
          </a:p>
          <a:p>
            <a:pPr marL="285750" indent="-285750" algn="just">
              <a:buFont typeface="Wingdings" panose="05000000000000000000" pitchFamily="2" charset="2"/>
              <a:buChar char="Ø"/>
            </a:pPr>
            <a:r>
              <a:rPr lang="ro-RO" dirty="0" smtClean="0"/>
              <a:t>viteze de descărcare de până la 40 kbps prin </a:t>
            </a:r>
            <a:r>
              <a:rPr lang="ro-RO" dirty="0" err="1" smtClean="0"/>
              <a:t>dial-up</a:t>
            </a:r>
            <a:r>
              <a:rPr lang="ro-RO" dirty="0" smtClean="0"/>
              <a:t> și până la 500 kbps prin EDGE</a:t>
            </a:r>
          </a:p>
          <a:p>
            <a:r>
              <a:rPr lang="ro-RO" dirty="0" smtClean="0"/>
              <a:t> </a:t>
            </a:r>
            <a:endParaRPr lang="ro-RO" dirty="0"/>
          </a:p>
        </p:txBody>
      </p:sp>
    </p:spTree>
    <p:extLst>
      <p:ext uri="{BB962C8B-B14F-4D97-AF65-F5344CB8AC3E}">
        <p14:creationId xmlns:p14="http://schemas.microsoft.com/office/powerpoint/2010/main" val="10348205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gradFill flip="none" rotWithShape="1">
          <a:gsLst>
            <a:gs pos="50000">
              <a:schemeClr val="accent2">
                <a:lumMod val="40000"/>
                <a:lumOff val="60000"/>
              </a:schemeClr>
            </a:gs>
            <a:gs pos="76000">
              <a:schemeClr val="bg1">
                <a:tint val="90000"/>
                <a:shade val="90000"/>
                <a:satMod val="200000"/>
              </a:schemeClr>
            </a:gs>
            <a:gs pos="92000">
              <a:schemeClr val="bg1">
                <a:tint val="90000"/>
                <a:shade val="70000"/>
                <a:satMod val="25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2" name="CasetăText 1"/>
          <p:cNvSpPr txBox="1"/>
          <p:nvPr/>
        </p:nvSpPr>
        <p:spPr>
          <a:xfrm>
            <a:off x="755576" y="764704"/>
            <a:ext cx="7920880" cy="4493538"/>
          </a:xfrm>
          <a:prstGeom prst="rect">
            <a:avLst/>
          </a:prstGeom>
          <a:noFill/>
          <a:ln w="50800">
            <a:gradFill>
              <a:gsLst>
                <a:gs pos="0">
                  <a:schemeClr val="accent1">
                    <a:tint val="66000"/>
                    <a:satMod val="160000"/>
                  </a:schemeClr>
                </a:gs>
                <a:gs pos="50000">
                  <a:srgbClr val="C00000"/>
                </a:gs>
                <a:gs pos="100000">
                  <a:schemeClr val="accent1">
                    <a:tint val="23500"/>
                    <a:satMod val="160000"/>
                  </a:schemeClr>
                </a:gs>
              </a:gsLst>
              <a:lin ang="5400000" scaled="0"/>
            </a:gradFill>
            <a:prstDash val="sysDot"/>
          </a:ln>
        </p:spPr>
        <p:txBody>
          <a:bodyPr wrap="square" rtlCol="0">
            <a:spAutoFit/>
          </a:bodyPr>
          <a:lstStyle/>
          <a:p>
            <a:pPr algn="just"/>
            <a:r>
              <a:rPr lang="ro-RO" sz="2400" b="1" dirty="0" smtClean="0">
                <a:latin typeface="Calibri" panose="020F0502020204030204" pitchFamily="34" charset="0"/>
                <a:cs typeface="Calibri" panose="020F0502020204030204" pitchFamily="34" charset="0"/>
              </a:rPr>
              <a:t>A treia generație de comunicații mobile, 3G</a:t>
            </a:r>
          </a:p>
          <a:p>
            <a:pPr algn="just"/>
            <a:endParaRPr lang="ro-RO" sz="2000" dirty="0" smtClean="0">
              <a:latin typeface="Calibri" panose="020F0502020204030204" pitchFamily="34" charset="0"/>
              <a:cs typeface="Calibri" panose="020F0502020204030204" pitchFamily="34" charset="0"/>
            </a:endParaRPr>
          </a:p>
          <a:p>
            <a:pPr marL="342900" indent="-342900" algn="just">
              <a:buFont typeface="Wingdings" panose="05000000000000000000" pitchFamily="2" charset="2"/>
              <a:buChar char="Ø"/>
            </a:pPr>
            <a:r>
              <a:rPr lang="ro-RO" sz="2000" dirty="0" smtClean="0">
                <a:latin typeface="Calibri" panose="020F0502020204030204" pitchFamily="34" charset="0"/>
                <a:cs typeface="Calibri" panose="020F0502020204030204" pitchFamily="34" charset="0"/>
              </a:rPr>
              <a:t>a fost introdusă la începutul anului 2000 </a:t>
            </a:r>
          </a:p>
          <a:p>
            <a:pPr marL="342900" indent="-342900" algn="just">
              <a:buFont typeface="Wingdings" panose="05000000000000000000" pitchFamily="2" charset="2"/>
              <a:buChar char="Ø"/>
            </a:pPr>
            <a:r>
              <a:rPr lang="vi-VN" sz="2000" dirty="0" smtClean="0">
                <a:latin typeface="Calibri" panose="020F0502020204030204" pitchFamily="34" charset="0"/>
                <a:cs typeface="Calibri" panose="020F0502020204030204" pitchFamily="34" charset="0"/>
              </a:rPr>
              <a:t>adesea denumită 3G sau cunoscută sub denumirea HSPA( High Speed Packet Access)</a:t>
            </a:r>
            <a:endParaRPr lang="ro-RO" sz="2000" dirty="0" smtClean="0">
              <a:latin typeface="Calibri" panose="020F0502020204030204" pitchFamily="34" charset="0"/>
              <a:cs typeface="Calibri" panose="020F0502020204030204" pitchFamily="34" charset="0"/>
            </a:endParaRPr>
          </a:p>
          <a:p>
            <a:pPr marL="342900" indent="-342900" algn="just">
              <a:buFont typeface="Wingdings" panose="05000000000000000000" pitchFamily="2" charset="2"/>
              <a:buChar char="Ø"/>
            </a:pPr>
            <a:r>
              <a:rPr lang="ro-RO" sz="2000" dirty="0" smtClean="0">
                <a:latin typeface="Calibri" panose="020F0502020204030204" pitchFamily="34" charset="0"/>
                <a:cs typeface="Calibri" panose="020F0502020204030204" pitchFamily="34" charset="0"/>
              </a:rPr>
              <a:t>a permis accesul rapid la internet wireless</a:t>
            </a:r>
          </a:p>
          <a:p>
            <a:pPr marL="342900" indent="-342900" algn="just">
              <a:buFont typeface="Wingdings" panose="05000000000000000000" pitchFamily="2" charset="2"/>
              <a:buChar char="Ø"/>
            </a:pPr>
            <a:r>
              <a:rPr lang="ro-RO" sz="2000" dirty="0">
                <a:latin typeface="Calibri" panose="020F0502020204030204" pitchFamily="34" charset="0"/>
                <a:cs typeface="Calibri" panose="020F0502020204030204" pitchFamily="34" charset="0"/>
              </a:rPr>
              <a:t>a asistat la prima introducere a comunicațiilor mobile în spectrul </a:t>
            </a:r>
            <a:r>
              <a:rPr lang="ro-RO" sz="2000" dirty="0" smtClean="0">
                <a:latin typeface="Calibri" panose="020F0502020204030204" pitchFamily="34" charset="0"/>
                <a:cs typeface="Calibri" panose="020F0502020204030204" pitchFamily="34" charset="0"/>
              </a:rPr>
              <a:t>neîmperecheat, </a:t>
            </a:r>
            <a:r>
              <a:rPr lang="fr-FR" sz="2000" dirty="0" err="1" smtClean="0">
                <a:latin typeface="Calibri" panose="020F0502020204030204" pitchFamily="34" charset="0"/>
                <a:cs typeface="Calibri" panose="020F0502020204030204" pitchFamily="34" charset="0"/>
              </a:rPr>
              <a:t>bazându</a:t>
            </a:r>
            <a:r>
              <a:rPr lang="fr-FR" sz="2000" dirty="0" smtClean="0">
                <a:latin typeface="Calibri" panose="020F0502020204030204" pitchFamily="34" charset="0"/>
                <a:cs typeface="Calibri" panose="020F0502020204030204" pitchFamily="34" charset="0"/>
              </a:rPr>
              <a:t>-se </a:t>
            </a:r>
            <a:r>
              <a:rPr lang="fr-FR" sz="2000" dirty="0" err="1" smtClean="0">
                <a:latin typeface="Calibri" panose="020F0502020204030204" pitchFamily="34" charset="0"/>
                <a:cs typeface="Calibri" panose="020F0502020204030204" pitchFamily="34" charset="0"/>
              </a:rPr>
              <a:t>pe</a:t>
            </a:r>
            <a:r>
              <a:rPr lang="fr-FR" sz="2000" dirty="0" smtClean="0">
                <a:latin typeface="Calibri" panose="020F0502020204030204" pitchFamily="34" charset="0"/>
                <a:cs typeface="Calibri" panose="020F0502020204030204" pitchFamily="34" charset="0"/>
              </a:rPr>
              <a:t> TDD, Time Division Duplex</a:t>
            </a:r>
            <a:endParaRPr lang="ro-RO" sz="2000" dirty="0" smtClean="0">
              <a:latin typeface="Calibri" panose="020F0502020204030204" pitchFamily="34" charset="0"/>
              <a:cs typeface="Calibri" panose="020F0502020204030204" pitchFamily="34" charset="0"/>
            </a:endParaRPr>
          </a:p>
          <a:p>
            <a:pPr marL="342900" indent="-342900" algn="just">
              <a:buFont typeface="Wingdings" panose="05000000000000000000" pitchFamily="2" charset="2"/>
              <a:buChar char="Ø"/>
            </a:pPr>
            <a:r>
              <a:rPr lang="ro-RO" sz="2000" dirty="0">
                <a:latin typeface="Calibri" panose="020F0502020204030204" pitchFamily="34" charset="0"/>
                <a:cs typeface="Calibri" panose="020F0502020204030204" pitchFamily="34" charset="0"/>
              </a:rPr>
              <a:t>utilizatorii au posibilitatea de a accesa date de oriunde pe </a:t>
            </a:r>
            <a:r>
              <a:rPr lang="ro-RO" sz="2000" dirty="0" smtClean="0">
                <a:latin typeface="Calibri" panose="020F0502020204030204" pitchFamily="34" charset="0"/>
                <a:cs typeface="Calibri" panose="020F0502020204030204" pitchFamily="34" charset="0"/>
              </a:rPr>
              <a:t>glob</a:t>
            </a:r>
          </a:p>
          <a:p>
            <a:pPr algn="just"/>
            <a:r>
              <a:rPr lang="ro-RO" sz="2000" dirty="0">
                <a:latin typeface="Calibri" panose="020F0502020204030204" pitchFamily="34" charset="0"/>
                <a:cs typeface="Calibri" panose="020F0502020204030204" pitchFamily="34" charset="0"/>
              </a:rPr>
              <a:t> </a:t>
            </a:r>
            <a:r>
              <a:rPr lang="ro-RO" sz="2000" dirty="0" smtClean="0">
                <a:latin typeface="Calibri" panose="020F0502020204030204" pitchFamily="34" charset="0"/>
                <a:cs typeface="Calibri" panose="020F0502020204030204" pitchFamily="34" charset="0"/>
              </a:rPr>
              <a:t>  =&gt; </a:t>
            </a:r>
            <a:r>
              <a:rPr lang="ro-RO" sz="2000" dirty="0">
                <a:latin typeface="Calibri" panose="020F0502020204030204" pitchFamily="34" charset="0"/>
                <a:cs typeface="Calibri" panose="020F0502020204030204" pitchFamily="34" charset="0"/>
              </a:rPr>
              <a:t>serviciile de roaming </a:t>
            </a:r>
            <a:endParaRPr lang="ro-RO" sz="2000" dirty="0" smtClean="0">
              <a:latin typeface="Calibri" panose="020F0502020204030204" pitchFamily="34" charset="0"/>
              <a:cs typeface="Calibri" panose="020F0502020204030204" pitchFamily="34" charset="0"/>
            </a:endParaRPr>
          </a:p>
          <a:p>
            <a:pPr marL="457200" indent="-457200" algn="just">
              <a:buFont typeface="Wingdings" panose="05000000000000000000" pitchFamily="2" charset="2"/>
              <a:buChar char="Ø"/>
            </a:pPr>
            <a:r>
              <a:rPr lang="ro-RO" sz="2000" dirty="0">
                <a:latin typeface="Calibri" panose="020F0502020204030204" pitchFamily="34" charset="0"/>
                <a:cs typeface="Calibri" panose="020F0502020204030204" pitchFamily="34" charset="0"/>
              </a:rPr>
              <a:t>a</a:t>
            </a:r>
            <a:r>
              <a:rPr lang="ro-RO" sz="2000" dirty="0" smtClean="0">
                <a:latin typeface="Calibri" panose="020F0502020204030204" pitchFamily="34" charset="0"/>
                <a:cs typeface="Calibri" panose="020F0502020204030204" pitchFamily="34" charset="0"/>
              </a:rPr>
              <a:t>ccesul la </a:t>
            </a:r>
            <a:r>
              <a:rPr lang="ro-RO" sz="2000" dirty="0">
                <a:latin typeface="Calibri" panose="020F0502020204030204" pitchFamily="34" charset="0"/>
                <a:cs typeface="Calibri" panose="020F0502020204030204" pitchFamily="34" charset="0"/>
              </a:rPr>
              <a:t>noi servicii, precum </a:t>
            </a:r>
            <a:r>
              <a:rPr lang="ro-RO" sz="2000" dirty="0" err="1">
                <a:latin typeface="Calibri" panose="020F0502020204030204" pitchFamily="34" charset="0"/>
                <a:cs typeface="Calibri" panose="020F0502020204030204" pitchFamily="34" charset="0"/>
              </a:rPr>
              <a:t>Voice</a:t>
            </a:r>
            <a:r>
              <a:rPr lang="ro-RO" sz="2000" dirty="0">
                <a:latin typeface="Calibri" panose="020F0502020204030204" pitchFamily="34" charset="0"/>
                <a:cs typeface="Calibri" panose="020F0502020204030204" pitchFamily="34" charset="0"/>
              </a:rPr>
              <a:t> over Internet Protocol, </a:t>
            </a:r>
            <a:r>
              <a:rPr lang="ro-RO" sz="2000" dirty="0" err="1">
                <a:latin typeface="Calibri" panose="020F0502020204030204" pitchFamily="34" charset="0"/>
                <a:cs typeface="Calibri" panose="020F0502020204030204" pitchFamily="34" charset="0"/>
              </a:rPr>
              <a:t>streaming</a:t>
            </a:r>
            <a:r>
              <a:rPr lang="ro-RO" sz="2000" dirty="0">
                <a:latin typeface="Calibri" panose="020F0502020204030204" pitchFamily="34" charset="0"/>
                <a:cs typeface="Calibri" panose="020F0502020204030204" pitchFamily="34" charset="0"/>
              </a:rPr>
              <a:t> video și </a:t>
            </a:r>
            <a:r>
              <a:rPr lang="ro-RO" sz="2000" dirty="0" smtClean="0">
                <a:latin typeface="Calibri" panose="020F0502020204030204" pitchFamily="34" charset="0"/>
                <a:cs typeface="Calibri" panose="020F0502020204030204" pitchFamily="34" charset="0"/>
              </a:rPr>
              <a:t>videoconferințe</a:t>
            </a:r>
          </a:p>
          <a:p>
            <a:pPr marL="457200" indent="-457200" algn="just">
              <a:buFont typeface="Wingdings" panose="05000000000000000000" pitchFamily="2" charset="2"/>
              <a:buChar char="Ø"/>
            </a:pPr>
            <a:r>
              <a:rPr lang="ro-RO" sz="2000" dirty="0">
                <a:latin typeface="Calibri" panose="020F0502020204030204" pitchFamily="34" charset="0"/>
                <a:cs typeface="Calibri" panose="020F0502020204030204" pitchFamily="34" charset="0"/>
              </a:rPr>
              <a:t>p</a:t>
            </a:r>
            <a:r>
              <a:rPr lang="ro-RO" sz="2000" dirty="0" smtClean="0">
                <a:latin typeface="Calibri" panose="020F0502020204030204" pitchFamily="34" charset="0"/>
                <a:cs typeface="Calibri" panose="020F0502020204030204" pitchFamily="34" charset="0"/>
              </a:rPr>
              <a:t>rin 3G </a:t>
            </a:r>
            <a:r>
              <a:rPr lang="ro-RO" sz="2000" dirty="0" err="1" smtClean="0">
                <a:latin typeface="Calibri" panose="020F0502020204030204" pitchFamily="34" charset="0"/>
                <a:cs typeface="Calibri" panose="020F0502020204030204" pitchFamily="34" charset="0"/>
              </a:rPr>
              <a:t>smartphone-urile</a:t>
            </a:r>
            <a:r>
              <a:rPr lang="ro-RO" sz="2000" dirty="0" smtClean="0">
                <a:latin typeface="Calibri" panose="020F0502020204030204" pitchFamily="34" charset="0"/>
                <a:cs typeface="Calibri" panose="020F0502020204030204" pitchFamily="34" charset="0"/>
              </a:rPr>
              <a:t> </a:t>
            </a:r>
            <a:r>
              <a:rPr lang="ro-RO" sz="2000" dirty="0">
                <a:latin typeface="Calibri" panose="020F0502020204030204" pitchFamily="34" charset="0"/>
                <a:cs typeface="Calibri" panose="020F0502020204030204" pitchFamily="34" charset="0"/>
              </a:rPr>
              <a:t>au evoluat în mini computere portabile care puteau fi luate oriunde</a:t>
            </a:r>
            <a:endParaRPr lang="ro-RO" sz="2000" dirty="0" smtClean="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41839973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gradFill flip="none" rotWithShape="1">
          <a:gsLst>
            <a:gs pos="50000">
              <a:schemeClr val="accent2">
                <a:lumMod val="40000"/>
                <a:lumOff val="60000"/>
              </a:schemeClr>
            </a:gs>
            <a:gs pos="76000">
              <a:schemeClr val="bg1">
                <a:tint val="90000"/>
                <a:shade val="90000"/>
                <a:satMod val="200000"/>
              </a:schemeClr>
            </a:gs>
            <a:gs pos="92000">
              <a:schemeClr val="bg1">
                <a:tint val="90000"/>
                <a:shade val="70000"/>
                <a:satMod val="25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2" name="CasetăText 1"/>
          <p:cNvSpPr txBox="1"/>
          <p:nvPr/>
        </p:nvSpPr>
        <p:spPr>
          <a:xfrm>
            <a:off x="755576" y="764704"/>
            <a:ext cx="7920880" cy="3231654"/>
          </a:xfrm>
          <a:prstGeom prst="rect">
            <a:avLst/>
          </a:prstGeom>
          <a:noFill/>
          <a:ln w="50800">
            <a:gradFill>
              <a:gsLst>
                <a:gs pos="0">
                  <a:schemeClr val="accent1">
                    <a:tint val="66000"/>
                    <a:satMod val="160000"/>
                  </a:schemeClr>
                </a:gs>
                <a:gs pos="50000">
                  <a:srgbClr val="C00000"/>
                </a:gs>
                <a:gs pos="100000">
                  <a:schemeClr val="accent1">
                    <a:tint val="23500"/>
                    <a:satMod val="160000"/>
                  </a:schemeClr>
                </a:gs>
              </a:gsLst>
              <a:lin ang="5400000" scaled="0"/>
            </a:gradFill>
            <a:prstDash val="sysDot"/>
          </a:ln>
        </p:spPr>
        <p:txBody>
          <a:bodyPr wrap="square" rtlCol="0">
            <a:spAutoFit/>
          </a:bodyPr>
          <a:lstStyle/>
          <a:p>
            <a:pPr algn="just"/>
            <a:r>
              <a:rPr lang="ro-RO" sz="2400" b="1" dirty="0" smtClean="0">
                <a:latin typeface="Calibri" panose="020F0502020204030204" pitchFamily="34" charset="0"/>
                <a:cs typeface="Calibri" panose="020F0502020204030204" pitchFamily="34" charset="0"/>
              </a:rPr>
              <a:t>A patra generație de comunicații mobile, 4G</a:t>
            </a:r>
          </a:p>
          <a:p>
            <a:pPr algn="just"/>
            <a:endParaRPr lang="ro-RO" sz="2000" dirty="0" smtClean="0">
              <a:latin typeface="Calibri" panose="020F0502020204030204" pitchFamily="34" charset="0"/>
              <a:cs typeface="Calibri" panose="020F0502020204030204" pitchFamily="34" charset="0"/>
            </a:endParaRPr>
          </a:p>
          <a:p>
            <a:pPr marL="342900" indent="-342900" algn="just">
              <a:buFont typeface="Wingdings" panose="05000000000000000000" pitchFamily="2" charset="2"/>
              <a:buChar char="Ø"/>
            </a:pPr>
            <a:r>
              <a:rPr lang="vi-VN" sz="2000" dirty="0" smtClean="0">
                <a:latin typeface="Calibri" panose="020F0502020204030204" pitchFamily="34" charset="0"/>
                <a:cs typeface="Calibri" panose="020F0502020204030204" pitchFamily="34" charset="0"/>
              </a:rPr>
              <a:t>reprezentată de tehnologia LTE, Long-Term Evolution oferă</a:t>
            </a:r>
            <a:r>
              <a:rPr lang="ro-RO" sz="2000" dirty="0" smtClean="0">
                <a:latin typeface="Calibri" panose="020F0502020204030204" pitchFamily="34" charset="0"/>
                <a:cs typeface="Calibri" panose="020F0502020204030204" pitchFamily="34" charset="0"/>
              </a:rPr>
              <a:t>:</a:t>
            </a:r>
          </a:p>
          <a:p>
            <a:pPr marL="342900" indent="-342900" algn="just">
              <a:buFont typeface="Arial" panose="020B0604020202020204" pitchFamily="34" charset="0"/>
              <a:buChar char="•"/>
            </a:pPr>
            <a:r>
              <a:rPr lang="vi-VN" sz="2000" dirty="0" smtClean="0">
                <a:latin typeface="Calibri" panose="020F0502020204030204" pitchFamily="34" charset="0"/>
                <a:cs typeface="Calibri" panose="020F0502020204030204" pitchFamily="34" charset="0"/>
              </a:rPr>
              <a:t> o eficiență mai mare</a:t>
            </a:r>
            <a:endParaRPr lang="ro-RO" sz="2000" dirty="0" smtClean="0">
              <a:latin typeface="Calibri" panose="020F0502020204030204" pitchFamily="34" charset="0"/>
              <a:cs typeface="Calibri" panose="020F0502020204030204" pitchFamily="34" charset="0"/>
            </a:endParaRPr>
          </a:p>
          <a:p>
            <a:pPr marL="342900" indent="-342900" algn="just">
              <a:buFont typeface="Arial" panose="020B0604020202020204" pitchFamily="34" charset="0"/>
              <a:buChar char="•"/>
            </a:pPr>
            <a:r>
              <a:rPr lang="vi-VN" sz="2000" dirty="0" smtClean="0">
                <a:latin typeface="Calibri" panose="020F0502020204030204" pitchFamily="34" charset="0"/>
                <a:cs typeface="Calibri" panose="020F0502020204030204" pitchFamily="34" charset="0"/>
              </a:rPr>
              <a:t> lățimi de bandă de transmisie mai largi </a:t>
            </a:r>
            <a:endParaRPr lang="ro-RO" sz="2000" dirty="0" smtClean="0">
              <a:latin typeface="Calibri" panose="020F0502020204030204" pitchFamily="34" charset="0"/>
              <a:cs typeface="Calibri" panose="020F0502020204030204" pitchFamily="34" charset="0"/>
            </a:endParaRPr>
          </a:p>
          <a:p>
            <a:pPr marL="342900" indent="-342900" algn="just">
              <a:buFont typeface="Arial" panose="020B0604020202020204" pitchFamily="34" charset="0"/>
              <a:buChar char="•"/>
            </a:pPr>
            <a:r>
              <a:rPr lang="vi-VN" sz="2000" dirty="0" smtClean="0">
                <a:latin typeface="Calibri" panose="020F0502020204030204" pitchFamily="34" charset="0"/>
                <a:cs typeface="Calibri" panose="020F0502020204030204" pitchFamily="34" charset="0"/>
              </a:rPr>
              <a:t> tehnologii mai avansate cu mai multe antene</a:t>
            </a:r>
            <a:endParaRPr lang="ro-RO" sz="2000" dirty="0" smtClean="0">
              <a:latin typeface="Calibri" panose="020F0502020204030204" pitchFamily="34" charset="0"/>
              <a:cs typeface="Calibri" panose="020F0502020204030204" pitchFamily="34" charset="0"/>
            </a:endParaRPr>
          </a:p>
          <a:p>
            <a:pPr marL="342900" indent="-342900" algn="just">
              <a:buFont typeface="Wingdings" panose="05000000000000000000" pitchFamily="2" charset="2"/>
              <a:buChar char="Ø"/>
            </a:pPr>
            <a:r>
              <a:rPr lang="vi-VN" sz="2000" dirty="0" smtClean="0">
                <a:latin typeface="Calibri" panose="020F0502020204030204" pitchFamily="34" charset="0"/>
                <a:cs typeface="Calibri" panose="020F0502020204030204" pitchFamily="34" charset="0"/>
              </a:rPr>
              <a:t>LTE acceptă atât operarea FDD</a:t>
            </a:r>
            <a:r>
              <a:rPr lang="ro-RO" sz="2000" dirty="0" smtClean="0">
                <a:latin typeface="Calibri" panose="020F0502020204030204" pitchFamily="34" charset="0"/>
                <a:cs typeface="Calibri" panose="020F0502020204030204" pitchFamily="34" charset="0"/>
              </a:rPr>
              <a:t> (</a:t>
            </a:r>
            <a:r>
              <a:rPr lang="ro-RO" sz="2000" dirty="0" err="1" smtClean="0">
                <a:latin typeface="Calibri" panose="020F0502020204030204" pitchFamily="34" charset="0"/>
                <a:cs typeface="Calibri" panose="020F0502020204030204" pitchFamily="34" charset="0"/>
              </a:rPr>
              <a:t>Frequency-</a:t>
            </a:r>
            <a:r>
              <a:rPr lang="ro-RO" sz="2000" dirty="0" smtClean="0">
                <a:latin typeface="Calibri" panose="020F0502020204030204" pitchFamily="34" charset="0"/>
                <a:cs typeface="Calibri" panose="020F0502020204030204" pitchFamily="34" charset="0"/>
              </a:rPr>
              <a:t> Division Duplex)</a:t>
            </a:r>
            <a:r>
              <a:rPr lang="vi-VN" sz="2000" dirty="0" smtClean="0">
                <a:latin typeface="Calibri" panose="020F0502020204030204" pitchFamily="34" charset="0"/>
                <a:cs typeface="Calibri" panose="020F0502020204030204" pitchFamily="34" charset="0"/>
              </a:rPr>
              <a:t>, cât și TDD</a:t>
            </a:r>
            <a:endParaRPr lang="ro-RO" sz="2000" dirty="0" smtClean="0">
              <a:latin typeface="Calibri" panose="020F0502020204030204" pitchFamily="34" charset="0"/>
              <a:cs typeface="Calibri" panose="020F0502020204030204" pitchFamily="34" charset="0"/>
            </a:endParaRPr>
          </a:p>
          <a:p>
            <a:pPr marL="342900" indent="-342900" algn="just">
              <a:buFont typeface="Wingdings" panose="05000000000000000000" pitchFamily="2" charset="2"/>
              <a:buChar char="Ø"/>
            </a:pPr>
            <a:r>
              <a:rPr lang="ro-RO" sz="2000" dirty="0" smtClean="0"/>
              <a:t>în </a:t>
            </a:r>
            <a:r>
              <a:rPr lang="ro-RO" sz="2000" dirty="0"/>
              <a:t>2009, primul serviciu comercial 4G, folosind standardul LTE, a fost lansat în Stockholm, Suedia, și Oslo, </a:t>
            </a:r>
            <a:r>
              <a:rPr lang="ro-RO" sz="2000" dirty="0" smtClean="0"/>
              <a:t>Norvegia</a:t>
            </a:r>
          </a:p>
          <a:p>
            <a:pPr marL="342900" indent="-342900" algn="just">
              <a:buFont typeface="Wingdings" panose="05000000000000000000" pitchFamily="2" charset="2"/>
              <a:buChar char="Ø"/>
            </a:pPr>
            <a:r>
              <a:rPr lang="vi-VN" sz="2000" dirty="0" smtClean="0">
                <a:latin typeface="Calibri" panose="020F0502020204030204" pitchFamily="34" charset="0"/>
                <a:cs typeface="Calibri" panose="020F0502020204030204" pitchFamily="34" charset="0"/>
              </a:rPr>
              <a:t>streaming video de înaltă calitate </a:t>
            </a:r>
            <a:endParaRPr lang="ro-RO" sz="2000" dirty="0" smtClean="0">
              <a:latin typeface="Calibri" panose="020F0502020204030204" pitchFamily="34" charset="0"/>
              <a:cs typeface="Calibri" panose="020F0502020204030204" pitchFamily="34" charset="0"/>
            </a:endParaRPr>
          </a:p>
        </p:txBody>
      </p:sp>
      <p:pic>
        <p:nvPicPr>
          <p:cNvPr id="3" name="Imagine 2"/>
          <p:cNvPicPr/>
          <p:nvPr/>
        </p:nvPicPr>
        <p:blipFill>
          <a:blip r:embed="rId2"/>
          <a:stretch>
            <a:fillRect/>
          </a:stretch>
        </p:blipFill>
        <p:spPr>
          <a:xfrm>
            <a:off x="1259632" y="4365104"/>
            <a:ext cx="6840760" cy="1512168"/>
          </a:xfrm>
          <a:prstGeom prst="rect">
            <a:avLst/>
          </a:prstGeom>
          <a:effectLst>
            <a:glow rad="304800">
              <a:schemeClr val="accent6">
                <a:satMod val="175000"/>
                <a:alpha val="56000"/>
              </a:schemeClr>
            </a:glow>
          </a:effectLst>
        </p:spPr>
      </p:pic>
    </p:spTree>
    <p:extLst>
      <p:ext uri="{BB962C8B-B14F-4D97-AF65-F5344CB8AC3E}">
        <p14:creationId xmlns:p14="http://schemas.microsoft.com/office/powerpoint/2010/main" val="3053749719"/>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xecutiv">
  <a:themeElements>
    <a:clrScheme name="Executiv">
      <a:dk1>
        <a:sysClr val="windowText" lastClr="000000"/>
      </a:dk1>
      <a:lt1>
        <a:sysClr val="window" lastClr="FFFFFF"/>
      </a:lt1>
      <a:dk2>
        <a:srgbClr val="2F5897"/>
      </a:dk2>
      <a:lt2>
        <a:srgbClr val="E4E9EF"/>
      </a:lt2>
      <a:accent1>
        <a:srgbClr val="6076B4"/>
      </a:accent1>
      <a:accent2>
        <a:srgbClr val="9C5252"/>
      </a:accent2>
      <a:accent3>
        <a:srgbClr val="E68422"/>
      </a:accent3>
      <a:accent4>
        <a:srgbClr val="846648"/>
      </a:accent4>
      <a:accent5>
        <a:srgbClr val="63891F"/>
      </a:accent5>
      <a:accent6>
        <a:srgbClr val="758085"/>
      </a:accent6>
      <a:hlink>
        <a:srgbClr val="3399FF"/>
      </a:hlink>
      <a:folHlink>
        <a:srgbClr val="B2B2B2"/>
      </a:folHlink>
    </a:clrScheme>
    <a:fontScheme name="Executiv">
      <a:majorFont>
        <a:latin typeface="Century Gothic"/>
        <a:ea typeface=""/>
        <a:cs typeface=""/>
        <a:font script="Jpan" typeface="HGｺﾞｼｯｸM"/>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Palatino Linotype"/>
        <a:ea typeface=""/>
        <a:cs typeface=""/>
        <a:font script="Jpan" typeface="HGS明朝E"/>
        <a:font script="Hang" typeface="맑은 고딕"/>
        <a:font script="Hans" typeface="宋体"/>
        <a:font script="Hant" typeface="新細明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Solstițiu">
      <a:fillStyleLst>
        <a:solidFill>
          <a:schemeClr val="phClr"/>
        </a:solidFill>
        <a:gradFill rotWithShape="1">
          <a:gsLst>
            <a:gs pos="0">
              <a:schemeClr val="phClr">
                <a:tint val="35000"/>
                <a:satMod val="253000"/>
              </a:schemeClr>
            </a:gs>
            <a:gs pos="50000">
              <a:schemeClr val="phClr">
                <a:tint val="42000"/>
                <a:satMod val="255000"/>
              </a:schemeClr>
            </a:gs>
            <a:gs pos="97000">
              <a:schemeClr val="phClr">
                <a:tint val="53000"/>
                <a:satMod val="260000"/>
              </a:schemeClr>
            </a:gs>
            <a:gs pos="100000">
              <a:schemeClr val="phClr">
                <a:tint val="56000"/>
                <a:satMod val="275000"/>
              </a:schemeClr>
            </a:gs>
          </a:gsLst>
          <a:path path="circle">
            <a:fillToRect l="50000" t="50000" r="50000" b="50000"/>
          </a:path>
        </a:gradFill>
        <a:gradFill rotWithShape="1">
          <a:gsLst>
            <a:gs pos="0">
              <a:schemeClr val="phClr">
                <a:tint val="92000"/>
                <a:satMod val="170000"/>
              </a:schemeClr>
            </a:gs>
            <a:gs pos="15000">
              <a:schemeClr val="phClr">
                <a:tint val="92000"/>
                <a:shade val="99000"/>
                <a:satMod val="170000"/>
              </a:schemeClr>
            </a:gs>
            <a:gs pos="62000">
              <a:schemeClr val="phClr">
                <a:tint val="96000"/>
                <a:shade val="80000"/>
                <a:satMod val="170000"/>
              </a:schemeClr>
            </a:gs>
            <a:gs pos="97000">
              <a:schemeClr val="phClr">
                <a:tint val="98000"/>
                <a:shade val="63000"/>
                <a:satMod val="170000"/>
              </a:schemeClr>
            </a:gs>
            <a:gs pos="100000">
              <a:schemeClr val="phClr">
                <a:shade val="62000"/>
                <a:satMod val="170000"/>
              </a:schemeClr>
            </a:gs>
          </a:gsLst>
          <a:path path="circle">
            <a:fillToRect l="50000" t="50000" r="50000" b="50000"/>
          </a:path>
        </a:gradFill>
      </a:fillStyleLst>
      <a:lnStyleLst>
        <a:ln w="9525" cap="flat" cmpd="sng" algn="ctr">
          <a:solidFill>
            <a:schemeClr val="phClr"/>
          </a:solidFill>
          <a:prstDash val="solid"/>
        </a:ln>
        <a:ln w="25400" cap="flat" cmpd="sng" algn="ctr">
          <a:solidFill>
            <a:schemeClr val="phClr"/>
          </a:solidFill>
          <a:prstDash val="solid"/>
        </a:ln>
        <a:ln w="25400" cap="flat" cmpd="sng" algn="ctr">
          <a:solidFill>
            <a:schemeClr val="phClr"/>
          </a:solidFill>
          <a:prstDash val="solid"/>
        </a:ln>
      </a:lnStyleLst>
      <a:effectStyleLst>
        <a:effectStyle>
          <a:effectLst>
            <a:outerShdw blurRad="63500" dist="25400" dir="5400000" rotWithShape="0">
              <a:srgbClr val="000000">
                <a:alpha val="43137"/>
              </a:srgbClr>
            </a:outerShdw>
          </a:effectLst>
        </a:effectStyle>
        <a:effectStyle>
          <a:effectLst>
            <a:outerShdw blurRad="63500" dist="25400" dir="5400000" rotWithShape="0">
              <a:srgbClr val="000000">
                <a:alpha val="43137"/>
              </a:srgbClr>
            </a:outerShdw>
          </a:effectLst>
          <a:scene3d>
            <a:camera prst="orthographicFront" fov="0">
              <a:rot lat="0" lon="0" rev="0"/>
            </a:camera>
            <a:lightRig rig="brightRoom" dir="tl">
              <a:rot lat="0" lon="0" rev="8700000"/>
            </a:lightRig>
          </a:scene3d>
          <a:sp3d contourW="12700">
            <a:bevelT w="0" h="0"/>
            <a:contourClr>
              <a:schemeClr val="phClr">
                <a:shade val="80000"/>
              </a:schemeClr>
            </a:contourClr>
          </a:sp3d>
        </a:effectStyle>
        <a:effectStyle>
          <a:effectLst>
            <a:outerShdw blurRad="63500" dist="25400" dir="5400000" rotWithShape="0">
              <a:srgbClr val="000000">
                <a:alpha val="43137"/>
              </a:srgbClr>
            </a:outerShdw>
          </a:effectLst>
          <a:scene3d>
            <a:camera prst="orthographicFront" fov="0">
              <a:rot lat="0" lon="0" rev="0"/>
            </a:camera>
            <a:lightRig rig="brightRoom" dir="tl">
              <a:rot lat="0" lon="0" rev="5400000"/>
            </a:lightRig>
          </a:scene3d>
          <a:sp3d contourW="12700">
            <a:bevelT w="25400" h="50800" prst="angle"/>
            <a:contourClr>
              <a:schemeClr val="phClr"/>
            </a:contourClr>
          </a:sp3d>
        </a:effectStyle>
      </a:effectStyleLst>
      <a:bgFillStyleLst>
        <a:solidFill>
          <a:schemeClr val="phClr"/>
        </a:solidFill>
        <a:gradFill rotWithShape="1">
          <a:gsLst>
            <a:gs pos="50000">
              <a:schemeClr val="phClr">
                <a:tint val="80000"/>
                <a:satMod val="250000"/>
              </a:schemeClr>
            </a:gs>
            <a:gs pos="76000">
              <a:schemeClr val="phClr">
                <a:tint val="90000"/>
                <a:shade val="90000"/>
                <a:satMod val="200000"/>
              </a:schemeClr>
            </a:gs>
            <a:gs pos="92000">
              <a:schemeClr val="phClr">
                <a:tint val="90000"/>
                <a:shade val="70000"/>
                <a:satMod val="250000"/>
              </a:schemeClr>
            </a:gs>
          </a:gsLst>
          <a:path path="circle">
            <a:fillToRect l="50000" t="50000" r="50000" b="50000"/>
          </a:path>
        </a:gradFill>
        <a:blipFill>
          <a:blip xmlns:r="http://schemas.openxmlformats.org/officeDocument/2006/relationships" r:embed="rId1">
            <a:duotone>
              <a:schemeClr val="phClr">
                <a:tint val="95000"/>
              </a:schemeClr>
              <a:schemeClr val="phClr">
                <a:shade val="90000"/>
              </a:schemeClr>
            </a:duotone>
          </a:blip>
          <a:tile tx="0" ty="0" sx="100000" sy="100000" flip="none"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407</TotalTime>
  <Words>1245</Words>
  <Application>Microsoft Office PowerPoint</Application>
  <PresentationFormat>Expunere pe ecran (4:3)</PresentationFormat>
  <Paragraphs>181</Paragraphs>
  <Slides>28</Slides>
  <Notes>0</Notes>
  <HiddenSlides>0</HiddenSlides>
  <MMClips>0</MMClips>
  <ScaleCrop>false</ScaleCrop>
  <HeadingPairs>
    <vt:vector size="4" baseType="variant">
      <vt:variant>
        <vt:lpstr>Temă</vt:lpstr>
      </vt:variant>
      <vt:variant>
        <vt:i4>1</vt:i4>
      </vt:variant>
      <vt:variant>
        <vt:lpstr>Titluri diapozitive</vt:lpstr>
      </vt:variant>
      <vt:variant>
        <vt:i4>28</vt:i4>
      </vt:variant>
    </vt:vector>
  </HeadingPairs>
  <TitlesOfParts>
    <vt:vector size="29" baseType="lpstr">
      <vt:lpstr>Executiv</vt:lpstr>
      <vt:lpstr>Prezentare PowerPoint</vt:lpstr>
      <vt:lpstr>Prezentare PowerPoint</vt:lpstr>
      <vt:lpstr>Prezentare PowerPoint</vt:lpstr>
      <vt:lpstr>Prezentare PowerPoint</vt:lpstr>
      <vt:lpstr> În ultimele patru decenii, lumea tehnologiei mobile a suferit o evoluție remarcabilă începând cu prima generație a rețelelor mobile 1G, care a facilitat doar apelurile vocale, până la revoluția tehnologică a rețelelor 5G, introducând conectivitatea la internet și serviciile multimedia la viteze impresionante. </vt:lpstr>
      <vt:lpstr>Prezentare PowerPoint</vt:lpstr>
      <vt:lpstr>Prezentare PowerPoint</vt:lpstr>
      <vt:lpstr>Prezentare PowerPoint</vt:lpstr>
      <vt:lpstr>Prezentare PowerPoint</vt:lpstr>
      <vt:lpstr>Prezentare PowerPoint</vt:lpstr>
      <vt:lpstr>Prezentare PowerPoint</vt:lpstr>
      <vt:lpstr>Prezentare PowerPoint</vt:lpstr>
      <vt:lpstr>Prezentare PowerPoint</vt:lpstr>
      <vt:lpstr>Prezentare PowerPoint</vt:lpstr>
      <vt:lpstr>Prezentare PowerPoint</vt:lpstr>
      <vt:lpstr>Prezentare PowerPoint</vt:lpstr>
      <vt:lpstr>Prezentare PowerPoint</vt:lpstr>
      <vt:lpstr>Prezentare PowerPoint</vt:lpstr>
      <vt:lpstr>Prezentare PowerPoint</vt:lpstr>
      <vt:lpstr>Prezentare PowerPoint</vt:lpstr>
      <vt:lpstr>Prezentare PowerPoint</vt:lpstr>
      <vt:lpstr>Prezentare PowerPoint</vt:lpstr>
      <vt:lpstr>Prezentare PowerPoint</vt:lpstr>
      <vt:lpstr>Prezentare PowerPoint</vt:lpstr>
      <vt:lpstr>Prezentare PowerPoint</vt:lpstr>
      <vt:lpstr>Prezentare PowerPoint</vt:lpstr>
      <vt:lpstr>Prezentare PowerPoint</vt:lpstr>
      <vt:lpstr>Prezentare PowerPoint</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Prezentare PowerPoint</dc:title>
  <dc:creator>Windows User</dc:creator>
  <cp:lastModifiedBy>Windows User</cp:lastModifiedBy>
  <cp:revision>41</cp:revision>
  <dcterms:created xsi:type="dcterms:W3CDTF">2024-12-17T22:39:47Z</dcterms:created>
  <dcterms:modified xsi:type="dcterms:W3CDTF">2024-12-20T11:35:37Z</dcterms:modified>
</cp:coreProperties>
</file>